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9" r:id="rId1"/>
  </p:sldMasterIdLst>
  <p:notesMasterIdLst>
    <p:notesMasterId r:id="rId12"/>
  </p:notes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90"/>
    <p:restoredTop sz="94580"/>
  </p:normalViewPr>
  <p:slideViewPr>
    <p:cSldViewPr snapToGrid="0" snapToObjects="1">
      <p:cViewPr>
        <p:scale>
          <a:sx n="115" d="100"/>
          <a:sy n="115" d="100"/>
        </p:scale>
        <p:origin x="85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2348B1-78E1-D144-9232-227BC0B8F8D3}" type="datetimeFigureOut">
              <a:rPr lang="en-US" smtClean="0"/>
              <a:t>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39D95-064E-1245-892C-0F3CFBB925C8}" type="slidenum">
              <a:rPr lang="en-US" smtClean="0"/>
              <a:t>‹#›</a:t>
            </a:fld>
            <a:endParaRPr lang="en-US"/>
          </a:p>
        </p:txBody>
      </p:sp>
    </p:spTree>
    <p:extLst>
      <p:ext uri="{BB962C8B-B14F-4D97-AF65-F5344CB8AC3E}">
        <p14:creationId xmlns:p14="http://schemas.microsoft.com/office/powerpoint/2010/main" val="1970789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Listen closely</a:t>
            </a:r>
            <a:r>
              <a:rPr lang="en-US" baseline="0" dirty="0" smtClean="0"/>
              <a:t> or we won't play </a:t>
            </a:r>
            <a:r>
              <a:rPr lang="en-US" baseline="0" dirty="0" err="1" smtClean="0"/>
              <a:t>kahoot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1</a:t>
            </a:fld>
            <a:endParaRPr lang="en-US"/>
          </a:p>
        </p:txBody>
      </p:sp>
    </p:spTree>
    <p:extLst>
      <p:ext uri="{BB962C8B-B14F-4D97-AF65-F5344CB8AC3E}">
        <p14:creationId xmlns:p14="http://schemas.microsoft.com/office/powerpoint/2010/main" val="70953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2</a:t>
            </a:fld>
            <a:endParaRPr lang="en-US"/>
          </a:p>
        </p:txBody>
      </p:sp>
    </p:spTree>
    <p:extLst>
      <p:ext uri="{BB962C8B-B14F-4D97-AF65-F5344CB8AC3E}">
        <p14:creationId xmlns:p14="http://schemas.microsoft.com/office/powerpoint/2010/main" val="27480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ANIMATIONS!</a:t>
            </a:r>
          </a:p>
          <a:p>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3</a:t>
            </a:fld>
            <a:endParaRPr lang="en-US"/>
          </a:p>
        </p:txBody>
      </p:sp>
    </p:spTree>
    <p:extLst>
      <p:ext uri="{BB962C8B-B14F-4D97-AF65-F5344CB8AC3E}">
        <p14:creationId xmlns:p14="http://schemas.microsoft.com/office/powerpoint/2010/main" val="166861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ANIMATIONS!</a:t>
            </a:r>
          </a:p>
          <a:p>
            <a:endParaRPr lang="en-US" dirty="0" smtClean="0"/>
          </a:p>
          <a:p>
            <a:r>
              <a:rPr lang="en-US" dirty="0" smtClean="0"/>
              <a:t>Independent</a:t>
            </a:r>
            <a:r>
              <a:rPr lang="en-US" baseline="0" dirty="0" smtClean="0"/>
              <a:t> clauses however are short so to make a complete sentence, you can join two together.</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4</a:t>
            </a:fld>
            <a:endParaRPr lang="en-US"/>
          </a:p>
        </p:txBody>
      </p:sp>
    </p:spTree>
    <p:extLst>
      <p:ext uri="{BB962C8B-B14F-4D97-AF65-F5344CB8AC3E}">
        <p14:creationId xmlns:p14="http://schemas.microsoft.com/office/powerpoint/2010/main" val="159021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5</a:t>
            </a:fld>
            <a:endParaRPr lang="en-US"/>
          </a:p>
        </p:txBody>
      </p:sp>
    </p:spTree>
    <p:extLst>
      <p:ext uri="{BB962C8B-B14F-4D97-AF65-F5344CB8AC3E}">
        <p14:creationId xmlns:p14="http://schemas.microsoft.com/office/powerpoint/2010/main" val="743721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6</a:t>
            </a:fld>
            <a:endParaRPr lang="en-US"/>
          </a:p>
        </p:txBody>
      </p:sp>
    </p:spTree>
    <p:extLst>
      <p:ext uri="{BB962C8B-B14F-4D97-AF65-F5344CB8AC3E}">
        <p14:creationId xmlns:p14="http://schemas.microsoft.com/office/powerpoint/2010/main" val="848585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p>
          <a:p>
            <a:endParaRPr lang="en-US" dirty="0" smtClean="0"/>
          </a:p>
          <a:p>
            <a:r>
              <a:rPr lang="en-US" sz="1200" b="0" i="0" kern="1200" dirty="0" smtClean="0">
                <a:solidFill>
                  <a:schemeClr val="tx1"/>
                </a:solidFill>
                <a:effectLst/>
                <a:latin typeface="+mn-lt"/>
                <a:ea typeface="+mn-ea"/>
                <a:cs typeface="+mn-cs"/>
              </a:rPr>
              <a:t>We have two complete thoughts that are directly related to each other. Now that we have added 'however,' our audience knows that even though we are tired, we just cannot fall asleep.</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7</a:t>
            </a:fld>
            <a:endParaRPr lang="en-US"/>
          </a:p>
        </p:txBody>
      </p:sp>
    </p:spTree>
    <p:extLst>
      <p:ext uri="{BB962C8B-B14F-4D97-AF65-F5344CB8AC3E}">
        <p14:creationId xmlns:p14="http://schemas.microsoft.com/office/powerpoint/2010/main" val="116756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p>
          <a:p>
            <a:endParaRPr lang="en-US" dirty="0" smtClean="0"/>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8</a:t>
            </a:fld>
            <a:endParaRPr lang="en-US"/>
          </a:p>
        </p:txBody>
      </p:sp>
    </p:spTree>
    <p:extLst>
      <p:ext uri="{BB962C8B-B14F-4D97-AF65-F5344CB8AC3E}">
        <p14:creationId xmlns:p14="http://schemas.microsoft.com/office/powerpoint/2010/main" val="105645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ANIMATIONS!</a:t>
            </a:r>
          </a:p>
          <a:p>
            <a:endParaRPr lang="en-US" dirty="0" smtClean="0"/>
          </a:p>
          <a:p>
            <a:r>
              <a:rPr lang="en-US" dirty="0" smtClean="0"/>
              <a:t/>
            </a:r>
            <a:br>
              <a:rPr lang="en-US" dirty="0" smtClean="0"/>
            </a:br>
            <a:r>
              <a:rPr lang="en-US" dirty="0" smtClean="0"/>
              <a:t>For</a:t>
            </a:r>
            <a:r>
              <a:rPr lang="en-US" baseline="0" dirty="0" smtClean="0"/>
              <a:t> example, it is a like a smart person that can do their work on their own but will help a dumber person who can't. That way they both work together. </a:t>
            </a:r>
            <a:endParaRPr lang="en-US" dirty="0"/>
          </a:p>
        </p:txBody>
      </p:sp>
      <p:sp>
        <p:nvSpPr>
          <p:cNvPr id="4" name="Slide Number Placeholder 3"/>
          <p:cNvSpPr>
            <a:spLocks noGrp="1"/>
          </p:cNvSpPr>
          <p:nvPr>
            <p:ph type="sldNum" sz="quarter" idx="10"/>
          </p:nvPr>
        </p:nvSpPr>
        <p:spPr/>
        <p:txBody>
          <a:bodyPr/>
          <a:lstStyle/>
          <a:p>
            <a:fld id="{94139D95-064E-1245-892C-0F3CFBB925C8}" type="slidenum">
              <a:rPr lang="en-US" smtClean="0"/>
              <a:t>9</a:t>
            </a:fld>
            <a:endParaRPr lang="en-US"/>
          </a:p>
        </p:txBody>
      </p:sp>
    </p:spTree>
    <p:extLst>
      <p:ext uri="{BB962C8B-B14F-4D97-AF65-F5344CB8AC3E}">
        <p14:creationId xmlns:p14="http://schemas.microsoft.com/office/powerpoint/2010/main" val="40921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42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22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9207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5467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10974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12205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0868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412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31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798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074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408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773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725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232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348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7821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2/7/18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717542"/>
      </p:ext>
    </p:extLst>
  </p:cSld>
  <p:clrMap bg1="dk1" tx1="lt1" bg2="dk2" tx2="lt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 id="214748394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1600" y="2698595"/>
            <a:ext cx="2762155" cy="848775"/>
          </a:xfrm>
        </p:spPr>
        <p:txBody>
          <a:bodyPr/>
          <a:lstStyle/>
          <a:p>
            <a:r>
              <a:rPr lang="en-US" dirty="0" smtClean="0"/>
              <a:t>Clauses</a:t>
            </a:r>
            <a:endParaRPr lang="en-US" dirty="0"/>
          </a:p>
        </p:txBody>
      </p:sp>
    </p:spTree>
    <p:extLst>
      <p:ext uri="{BB962C8B-B14F-4D97-AF65-F5344CB8AC3E}">
        <p14:creationId xmlns:p14="http://schemas.microsoft.com/office/powerpoint/2010/main" val="96213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059818"/>
            <a:ext cx="8534400" cy="1507067"/>
          </a:xfrm>
        </p:spPr>
        <p:txBody>
          <a:bodyPr/>
          <a:lstStyle/>
          <a:p>
            <a:r>
              <a:rPr lang="en-US" smtClean="0"/>
              <a:t>THE end</a:t>
            </a:r>
            <a:endParaRPr lang="en-US"/>
          </a:p>
        </p:txBody>
      </p:sp>
    </p:spTree>
    <p:extLst>
      <p:ext uri="{BB962C8B-B14F-4D97-AF65-F5344CB8AC3E}">
        <p14:creationId xmlns:p14="http://schemas.microsoft.com/office/powerpoint/2010/main" val="1839458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t>What is a clause?</a:t>
            </a:r>
            <a:endParaRPr lang="en-US" dirty="0"/>
          </a:p>
        </p:txBody>
      </p:sp>
      <p:sp>
        <p:nvSpPr>
          <p:cNvPr id="3" name="Content Placeholder 2"/>
          <p:cNvSpPr>
            <a:spLocks noGrp="1"/>
          </p:cNvSpPr>
          <p:nvPr>
            <p:ph idx="1"/>
          </p:nvPr>
        </p:nvSpPr>
        <p:spPr>
          <a:xfrm>
            <a:off x="684212" y="2388476"/>
            <a:ext cx="8534400" cy="3615267"/>
          </a:xfrm>
        </p:spPr>
        <p:txBody>
          <a:bodyPr/>
          <a:lstStyle/>
          <a:p>
            <a:r>
              <a:rPr lang="en-US" dirty="0">
                <a:solidFill>
                  <a:schemeClr val="tx1"/>
                </a:solidFill>
              </a:rPr>
              <a:t>A clause is </a:t>
            </a:r>
            <a:r>
              <a:rPr lang="en-US" dirty="0" smtClean="0">
                <a:solidFill>
                  <a:schemeClr val="tx1"/>
                </a:solidFill>
              </a:rPr>
              <a:t>a group of related words containing a noun and a verb.</a:t>
            </a:r>
          </a:p>
          <a:p>
            <a:r>
              <a:rPr lang="en-US" dirty="0" smtClean="0">
                <a:solidFill>
                  <a:schemeClr val="tx1"/>
                </a:solidFill>
              </a:rPr>
              <a:t>It is the structure of the sentence.</a:t>
            </a:r>
          </a:p>
          <a:p>
            <a:r>
              <a:rPr lang="en-US" dirty="0" smtClean="0">
                <a:solidFill>
                  <a:schemeClr val="tx1"/>
                </a:solidFill>
              </a:rPr>
              <a:t>Example: I run daily. </a:t>
            </a:r>
            <a:endParaRPr lang="en-US" dirty="0">
              <a:solidFill>
                <a:schemeClr val="tx1"/>
              </a:solidFill>
            </a:endParaRPr>
          </a:p>
        </p:txBody>
      </p:sp>
      <p:cxnSp>
        <p:nvCxnSpPr>
          <p:cNvPr id="5" name="Straight Arrow Connector 4"/>
          <p:cNvCxnSpPr/>
          <p:nvPr/>
        </p:nvCxnSpPr>
        <p:spPr>
          <a:xfrm flipV="1">
            <a:off x="2243957" y="4989204"/>
            <a:ext cx="52552"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H="1" flipV="1">
            <a:off x="3200398" y="4989204"/>
            <a:ext cx="110358"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881350" y="5609747"/>
            <a:ext cx="830317" cy="369332"/>
          </a:xfrm>
          <a:prstGeom prst="rect">
            <a:avLst/>
          </a:prstGeom>
          <a:noFill/>
        </p:spPr>
        <p:txBody>
          <a:bodyPr wrap="square" rtlCol="0">
            <a:spAutoFit/>
          </a:bodyPr>
          <a:lstStyle/>
          <a:p>
            <a:r>
              <a:rPr lang="en-US" smtClean="0"/>
              <a:t>Noun</a:t>
            </a:r>
            <a:endParaRPr lang="en-US"/>
          </a:p>
        </p:txBody>
      </p:sp>
      <p:sp>
        <p:nvSpPr>
          <p:cNvPr id="10" name="TextBox 9"/>
          <p:cNvSpPr txBox="1"/>
          <p:nvPr/>
        </p:nvSpPr>
        <p:spPr>
          <a:xfrm>
            <a:off x="2885089" y="5634411"/>
            <a:ext cx="830317" cy="369332"/>
          </a:xfrm>
          <a:prstGeom prst="rect">
            <a:avLst/>
          </a:prstGeom>
          <a:noFill/>
        </p:spPr>
        <p:txBody>
          <a:bodyPr wrap="square" rtlCol="0">
            <a:spAutoFit/>
          </a:bodyPr>
          <a:lstStyle/>
          <a:p>
            <a:r>
              <a:rPr lang="en-US" dirty="0" smtClean="0"/>
              <a:t>Verb</a:t>
            </a:r>
            <a:endParaRPr lang="en-US" dirty="0"/>
          </a:p>
        </p:txBody>
      </p:sp>
    </p:spTree>
    <p:extLst>
      <p:ext uri="{BB962C8B-B14F-4D97-AF65-F5344CB8AC3E}">
        <p14:creationId xmlns:p14="http://schemas.microsoft.com/office/powerpoint/2010/main" val="203311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566975"/>
            <a:ext cx="8534400" cy="1507067"/>
          </a:xfrm>
        </p:spPr>
        <p:txBody>
          <a:bodyPr/>
          <a:lstStyle/>
          <a:p>
            <a:r>
              <a:rPr lang="en-US" dirty="0" smtClean="0"/>
              <a:t>Types of clauses WE WILL LEARN ABOUT</a:t>
            </a:r>
            <a:endParaRPr lang="en-US" dirty="0"/>
          </a:p>
        </p:txBody>
      </p:sp>
      <p:sp>
        <p:nvSpPr>
          <p:cNvPr id="3" name="Content Placeholder 2"/>
          <p:cNvSpPr>
            <a:spLocks noGrp="1"/>
          </p:cNvSpPr>
          <p:nvPr>
            <p:ph idx="1"/>
          </p:nvPr>
        </p:nvSpPr>
        <p:spPr>
          <a:xfrm>
            <a:off x="621150" y="2389642"/>
            <a:ext cx="8534400" cy="3615267"/>
          </a:xfrm>
        </p:spPr>
        <p:txBody>
          <a:bodyPr/>
          <a:lstStyle/>
          <a:p>
            <a:r>
              <a:rPr lang="en-US" dirty="0" smtClean="0">
                <a:solidFill>
                  <a:schemeClr val="tx1"/>
                </a:solidFill>
              </a:rPr>
              <a:t>Independent</a:t>
            </a:r>
          </a:p>
          <a:p>
            <a:r>
              <a:rPr lang="en-US" dirty="0" smtClean="0">
                <a:solidFill>
                  <a:schemeClr val="tx1"/>
                </a:solidFill>
              </a:rPr>
              <a:t>Dependent </a:t>
            </a:r>
          </a:p>
        </p:txBody>
      </p:sp>
    </p:spTree>
    <p:extLst>
      <p:ext uri="{BB962C8B-B14F-4D97-AF65-F5344CB8AC3E}">
        <p14:creationId xmlns:p14="http://schemas.microsoft.com/office/powerpoint/2010/main" val="1351466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t>WHAT IS AN Independent clause?</a:t>
            </a:r>
            <a:endParaRPr lang="en-US" dirty="0"/>
          </a:p>
        </p:txBody>
      </p:sp>
      <p:sp>
        <p:nvSpPr>
          <p:cNvPr id="3" name="Content Placeholder 2"/>
          <p:cNvSpPr>
            <a:spLocks noGrp="1"/>
          </p:cNvSpPr>
          <p:nvPr>
            <p:ph idx="1"/>
          </p:nvPr>
        </p:nvSpPr>
        <p:spPr>
          <a:xfrm>
            <a:off x="684212" y="2441028"/>
            <a:ext cx="8534400" cy="3615267"/>
          </a:xfrm>
        </p:spPr>
        <p:txBody>
          <a:bodyPr/>
          <a:lstStyle/>
          <a:p>
            <a:r>
              <a:rPr lang="en-US" dirty="0" smtClean="0">
                <a:solidFill>
                  <a:schemeClr val="tx1"/>
                </a:solidFill>
              </a:rPr>
              <a:t>An independent clause is one that can stand alone in a sentence. </a:t>
            </a:r>
          </a:p>
          <a:p>
            <a:r>
              <a:rPr lang="en-US" dirty="0" smtClean="0">
                <a:solidFill>
                  <a:schemeClr val="tx1"/>
                </a:solidFill>
              </a:rPr>
              <a:t>It has a noun, verb and a complete thought. </a:t>
            </a:r>
          </a:p>
          <a:p>
            <a:r>
              <a:rPr lang="en-US" dirty="0" smtClean="0">
                <a:solidFill>
                  <a:schemeClr val="tx1"/>
                </a:solidFill>
              </a:rPr>
              <a:t>For example: John likes cake. </a:t>
            </a:r>
          </a:p>
        </p:txBody>
      </p:sp>
      <p:cxnSp>
        <p:nvCxnSpPr>
          <p:cNvPr id="4" name="Straight Arrow Connector 3"/>
          <p:cNvCxnSpPr/>
          <p:nvPr/>
        </p:nvCxnSpPr>
        <p:spPr>
          <a:xfrm flipV="1">
            <a:off x="2858811" y="5044982"/>
            <a:ext cx="52552"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 name="Straight Arrow Connector 4"/>
          <p:cNvCxnSpPr/>
          <p:nvPr/>
        </p:nvCxnSpPr>
        <p:spPr>
          <a:xfrm flipH="1" flipV="1">
            <a:off x="3620813" y="5062777"/>
            <a:ext cx="15766"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H="1" flipV="1">
            <a:off x="4319751" y="5062777"/>
            <a:ext cx="73573"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2435771" y="5654582"/>
            <a:ext cx="830317" cy="369332"/>
          </a:xfrm>
          <a:prstGeom prst="rect">
            <a:avLst/>
          </a:prstGeom>
          <a:noFill/>
        </p:spPr>
        <p:txBody>
          <a:bodyPr wrap="square" rtlCol="0">
            <a:spAutoFit/>
          </a:bodyPr>
          <a:lstStyle/>
          <a:p>
            <a:r>
              <a:rPr lang="en-US" dirty="0" smtClean="0"/>
              <a:t>Noun</a:t>
            </a:r>
            <a:endParaRPr lang="en-US" dirty="0"/>
          </a:p>
        </p:txBody>
      </p:sp>
      <p:sp>
        <p:nvSpPr>
          <p:cNvPr id="10" name="TextBox 9"/>
          <p:cNvSpPr txBox="1"/>
          <p:nvPr/>
        </p:nvSpPr>
        <p:spPr>
          <a:xfrm>
            <a:off x="3305503" y="5679670"/>
            <a:ext cx="830317" cy="369332"/>
          </a:xfrm>
          <a:prstGeom prst="rect">
            <a:avLst/>
          </a:prstGeom>
          <a:noFill/>
        </p:spPr>
        <p:txBody>
          <a:bodyPr wrap="square" rtlCol="0">
            <a:spAutoFit/>
          </a:bodyPr>
          <a:lstStyle/>
          <a:p>
            <a:r>
              <a:rPr lang="en-US" dirty="0" smtClean="0"/>
              <a:t>Verb</a:t>
            </a:r>
            <a:endParaRPr lang="en-US" dirty="0"/>
          </a:p>
        </p:txBody>
      </p:sp>
      <p:sp>
        <p:nvSpPr>
          <p:cNvPr id="11" name="TextBox 10"/>
          <p:cNvSpPr txBox="1"/>
          <p:nvPr/>
        </p:nvSpPr>
        <p:spPr>
          <a:xfrm>
            <a:off x="4148958" y="5686963"/>
            <a:ext cx="1495097" cy="646331"/>
          </a:xfrm>
          <a:prstGeom prst="rect">
            <a:avLst/>
          </a:prstGeom>
          <a:noFill/>
        </p:spPr>
        <p:txBody>
          <a:bodyPr wrap="square" rtlCol="0">
            <a:spAutoFit/>
          </a:bodyPr>
          <a:lstStyle/>
          <a:p>
            <a:r>
              <a:rPr lang="en-US" dirty="0" smtClean="0"/>
              <a:t>Complete thought</a:t>
            </a:r>
            <a:endParaRPr lang="en-US" dirty="0"/>
          </a:p>
        </p:txBody>
      </p:sp>
    </p:spTree>
    <p:extLst>
      <p:ext uri="{BB962C8B-B14F-4D97-AF65-F5344CB8AC3E}">
        <p14:creationId xmlns:p14="http://schemas.microsoft.com/office/powerpoint/2010/main" val="111982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t>How to join independent clauses </a:t>
            </a:r>
            <a:endParaRPr lang="en-US" dirty="0"/>
          </a:p>
        </p:txBody>
      </p:sp>
      <p:sp>
        <p:nvSpPr>
          <p:cNvPr id="3" name="Content Placeholder 2"/>
          <p:cNvSpPr>
            <a:spLocks noGrp="1"/>
          </p:cNvSpPr>
          <p:nvPr>
            <p:ph idx="1"/>
          </p:nvPr>
        </p:nvSpPr>
        <p:spPr>
          <a:xfrm>
            <a:off x="684212" y="2192867"/>
            <a:ext cx="8534400" cy="3615267"/>
          </a:xfrm>
        </p:spPr>
        <p:txBody>
          <a:bodyPr/>
          <a:lstStyle/>
          <a:p>
            <a:pPr marL="0" indent="0">
              <a:buNone/>
            </a:pPr>
            <a:r>
              <a:rPr lang="en-US" dirty="0" smtClean="0">
                <a:solidFill>
                  <a:schemeClr val="tx1"/>
                </a:solidFill>
              </a:rPr>
              <a:t>1</a:t>
            </a:r>
            <a:r>
              <a:rPr lang="en-US" baseline="30000" dirty="0" smtClean="0">
                <a:solidFill>
                  <a:schemeClr val="tx1"/>
                </a:solidFill>
              </a:rPr>
              <a:t>st</a:t>
            </a:r>
            <a:r>
              <a:rPr lang="en-US" dirty="0" smtClean="0">
                <a:solidFill>
                  <a:schemeClr val="tx1"/>
                </a:solidFill>
              </a:rPr>
              <a:t> way:</a:t>
            </a:r>
          </a:p>
          <a:p>
            <a:pPr marL="0" indent="0">
              <a:buNone/>
            </a:pPr>
            <a:r>
              <a:rPr lang="en-US" dirty="0" smtClean="0">
                <a:solidFill>
                  <a:schemeClr val="tx1"/>
                </a:solidFill>
              </a:rPr>
              <a:t>Join them with a comma and a coordinating conjunction</a:t>
            </a:r>
            <a:r>
              <a:rPr lang="en-US" dirty="0">
                <a:solidFill>
                  <a:schemeClr val="tx1"/>
                </a:solidFill>
              </a:rPr>
              <a:t> </a:t>
            </a:r>
            <a:r>
              <a:rPr lang="en-US" dirty="0" smtClean="0">
                <a:solidFill>
                  <a:schemeClr val="tx1"/>
                </a:solidFill>
              </a:rPr>
              <a:t>such as for, and, nor, but, or, yet, so.</a:t>
            </a:r>
          </a:p>
          <a:p>
            <a:pPr marL="0" indent="0">
              <a:buNone/>
            </a:pPr>
            <a:endParaRPr lang="en-US" dirty="0">
              <a:solidFill>
                <a:schemeClr val="tx1"/>
              </a:solidFill>
            </a:endParaRPr>
          </a:p>
          <a:p>
            <a:pPr marL="0" indent="0">
              <a:buNone/>
            </a:pPr>
            <a:r>
              <a:rPr lang="en-US" dirty="0" smtClean="0">
                <a:solidFill>
                  <a:schemeClr val="tx1"/>
                </a:solidFill>
              </a:rPr>
              <a:t>Example:</a:t>
            </a:r>
          </a:p>
          <a:p>
            <a:pPr marL="0" indent="0">
              <a:buNone/>
            </a:pPr>
            <a:endParaRPr lang="en-US" dirty="0">
              <a:solidFill>
                <a:schemeClr val="tx1"/>
              </a:solidFill>
            </a:endParaRPr>
          </a:p>
        </p:txBody>
      </p:sp>
      <p:sp>
        <p:nvSpPr>
          <p:cNvPr id="9" name="TextBox 8"/>
          <p:cNvSpPr txBox="1"/>
          <p:nvPr/>
        </p:nvSpPr>
        <p:spPr>
          <a:xfrm>
            <a:off x="684212" y="4792717"/>
            <a:ext cx="3111062" cy="369332"/>
          </a:xfrm>
          <a:prstGeom prst="rect">
            <a:avLst/>
          </a:prstGeom>
          <a:noFill/>
        </p:spPr>
        <p:txBody>
          <a:bodyPr wrap="square" rtlCol="0">
            <a:spAutoFit/>
          </a:bodyPr>
          <a:lstStyle/>
          <a:p>
            <a:r>
              <a:rPr lang="en-US" dirty="0"/>
              <a:t>I was tired. I went to sleep. </a:t>
            </a:r>
          </a:p>
        </p:txBody>
      </p:sp>
      <p:sp>
        <p:nvSpPr>
          <p:cNvPr id="10" name="TextBox 9"/>
          <p:cNvSpPr txBox="1"/>
          <p:nvPr/>
        </p:nvSpPr>
        <p:spPr>
          <a:xfrm>
            <a:off x="684212" y="5209339"/>
            <a:ext cx="3464800" cy="369332"/>
          </a:xfrm>
          <a:prstGeom prst="rect">
            <a:avLst/>
          </a:prstGeom>
          <a:noFill/>
        </p:spPr>
        <p:txBody>
          <a:bodyPr wrap="square" rtlCol="0">
            <a:spAutoFit/>
          </a:bodyPr>
          <a:lstStyle/>
          <a:p>
            <a:r>
              <a:rPr lang="en-US" dirty="0"/>
              <a:t>I was </a:t>
            </a:r>
            <a:r>
              <a:rPr lang="en-US" dirty="0" smtClean="0"/>
              <a:t>tired </a:t>
            </a:r>
            <a:r>
              <a:rPr lang="en-US" b="1" dirty="0" smtClean="0"/>
              <a:t>so</a:t>
            </a:r>
            <a:r>
              <a:rPr lang="en-US" dirty="0" smtClean="0"/>
              <a:t> I </a:t>
            </a:r>
            <a:r>
              <a:rPr lang="en-US" dirty="0"/>
              <a:t>went to sleep. </a:t>
            </a:r>
          </a:p>
        </p:txBody>
      </p:sp>
    </p:spTree>
    <p:extLst>
      <p:ext uri="{BB962C8B-B14F-4D97-AF65-F5344CB8AC3E}">
        <p14:creationId xmlns:p14="http://schemas.microsoft.com/office/powerpoint/2010/main" val="1312156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7200"/>
            <a:ext cx="8534400" cy="1507067"/>
          </a:xfrm>
        </p:spPr>
        <p:txBody>
          <a:bodyPr/>
          <a:lstStyle/>
          <a:p>
            <a:r>
              <a:rPr lang="en-US" dirty="0" smtClean="0"/>
              <a:t>How to join independent clauses </a:t>
            </a:r>
            <a:endParaRPr lang="en-US" dirty="0"/>
          </a:p>
        </p:txBody>
      </p:sp>
      <p:sp>
        <p:nvSpPr>
          <p:cNvPr id="3" name="Content Placeholder 2"/>
          <p:cNvSpPr>
            <a:spLocks noGrp="1"/>
          </p:cNvSpPr>
          <p:nvPr>
            <p:ph idx="1"/>
          </p:nvPr>
        </p:nvSpPr>
        <p:spPr>
          <a:xfrm>
            <a:off x="684212" y="2192867"/>
            <a:ext cx="8534400" cy="3615267"/>
          </a:xfrm>
        </p:spPr>
        <p:txBody>
          <a:bodyPr/>
          <a:lstStyle/>
          <a:p>
            <a:pPr marL="0" indent="0">
              <a:buNone/>
            </a:pPr>
            <a:r>
              <a:rPr lang="en-US" dirty="0" smtClean="0">
                <a:solidFill>
                  <a:schemeClr val="tx1"/>
                </a:solidFill>
              </a:rPr>
              <a:t>2</a:t>
            </a:r>
            <a:r>
              <a:rPr lang="en-US" baseline="30000" dirty="0" smtClean="0">
                <a:solidFill>
                  <a:schemeClr val="tx1"/>
                </a:solidFill>
              </a:rPr>
              <a:t>nd</a:t>
            </a:r>
            <a:r>
              <a:rPr lang="en-US" dirty="0" smtClean="0">
                <a:solidFill>
                  <a:schemeClr val="tx1"/>
                </a:solidFill>
              </a:rPr>
              <a:t> Way</a:t>
            </a:r>
            <a:endParaRPr lang="en-US" dirty="0">
              <a:solidFill>
                <a:schemeClr val="tx1"/>
              </a:solidFill>
            </a:endParaRPr>
          </a:p>
          <a:p>
            <a:pPr marL="0" indent="0">
              <a:buNone/>
            </a:pPr>
            <a:r>
              <a:rPr lang="en-US" dirty="0" smtClean="0">
                <a:solidFill>
                  <a:schemeClr val="tx1"/>
                </a:solidFill>
              </a:rPr>
              <a:t>Use a semicolon. </a:t>
            </a:r>
            <a:r>
              <a:rPr lang="en-US" dirty="0">
                <a:solidFill>
                  <a:schemeClr val="tx1"/>
                </a:solidFill>
              </a:rPr>
              <a:t>You would use a semicolon in place of a period if you want to emphasize how closely related to each other the statements are. </a:t>
            </a:r>
            <a:r>
              <a:rPr lang="en-US" dirty="0" smtClean="0">
                <a:solidFill>
                  <a:schemeClr val="tx1"/>
                </a:solidFill>
              </a:rPr>
              <a:t>Only use semicolons if there is a complete sentence before it and after it.</a:t>
            </a:r>
          </a:p>
          <a:p>
            <a:pPr marL="0" indent="0">
              <a:buNone/>
            </a:pPr>
            <a:endParaRPr lang="en-US" dirty="0" smtClean="0">
              <a:solidFill>
                <a:schemeClr val="tx1"/>
              </a:solidFill>
            </a:endParaRPr>
          </a:p>
          <a:p>
            <a:pPr marL="0" indent="0">
              <a:buNone/>
            </a:pPr>
            <a:r>
              <a:rPr lang="en-US" dirty="0" smtClean="0">
                <a:solidFill>
                  <a:schemeClr val="tx1"/>
                </a:solidFill>
              </a:rPr>
              <a:t>Example:</a:t>
            </a:r>
            <a:endParaRPr lang="en-US" dirty="0">
              <a:solidFill>
                <a:schemeClr val="tx1"/>
              </a:solidFill>
            </a:endParaRPr>
          </a:p>
          <a:p>
            <a:pPr marL="0" indent="0">
              <a:buNone/>
            </a:pPr>
            <a:endParaRPr lang="en-US" dirty="0">
              <a:solidFill>
                <a:schemeClr val="tx1"/>
              </a:solidFill>
            </a:endParaRPr>
          </a:p>
        </p:txBody>
      </p:sp>
      <p:sp>
        <p:nvSpPr>
          <p:cNvPr id="6" name="TextBox 5"/>
          <p:cNvSpPr txBox="1"/>
          <p:nvPr/>
        </p:nvSpPr>
        <p:spPr>
          <a:xfrm>
            <a:off x="684212" y="5069470"/>
            <a:ext cx="3111062" cy="369332"/>
          </a:xfrm>
          <a:prstGeom prst="rect">
            <a:avLst/>
          </a:prstGeom>
          <a:noFill/>
        </p:spPr>
        <p:txBody>
          <a:bodyPr wrap="square" rtlCol="0">
            <a:spAutoFit/>
          </a:bodyPr>
          <a:lstStyle/>
          <a:p>
            <a:r>
              <a:rPr lang="en-US" dirty="0"/>
              <a:t>I was tired. I went to sleep. </a:t>
            </a:r>
          </a:p>
        </p:txBody>
      </p:sp>
      <p:sp>
        <p:nvSpPr>
          <p:cNvPr id="7" name="TextBox 6"/>
          <p:cNvSpPr txBox="1"/>
          <p:nvPr/>
        </p:nvSpPr>
        <p:spPr>
          <a:xfrm>
            <a:off x="684212" y="5486093"/>
            <a:ext cx="3111062" cy="369332"/>
          </a:xfrm>
          <a:prstGeom prst="rect">
            <a:avLst/>
          </a:prstGeom>
          <a:noFill/>
        </p:spPr>
        <p:txBody>
          <a:bodyPr wrap="square" rtlCol="0">
            <a:spAutoFit/>
          </a:bodyPr>
          <a:lstStyle/>
          <a:p>
            <a:r>
              <a:rPr lang="en-US" dirty="0"/>
              <a:t>I was </a:t>
            </a:r>
            <a:r>
              <a:rPr lang="en-US" dirty="0" smtClean="0"/>
              <a:t>tired</a:t>
            </a:r>
            <a:r>
              <a:rPr lang="en-US" b="1" dirty="0" smtClean="0"/>
              <a:t>;</a:t>
            </a:r>
            <a:r>
              <a:rPr lang="en-US" dirty="0" smtClean="0"/>
              <a:t> I </a:t>
            </a:r>
            <a:r>
              <a:rPr lang="en-US" dirty="0"/>
              <a:t>went to sleep. </a:t>
            </a:r>
          </a:p>
        </p:txBody>
      </p:sp>
    </p:spTree>
    <p:extLst>
      <p:ext uri="{BB962C8B-B14F-4D97-AF65-F5344CB8AC3E}">
        <p14:creationId xmlns:p14="http://schemas.microsoft.com/office/powerpoint/2010/main" val="802721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16468"/>
            <a:ext cx="8534400" cy="1507067"/>
          </a:xfrm>
        </p:spPr>
        <p:txBody>
          <a:bodyPr/>
          <a:lstStyle/>
          <a:p>
            <a:r>
              <a:rPr lang="en-US" dirty="0" smtClean="0"/>
              <a:t>How to join independent clauses </a:t>
            </a:r>
            <a:endParaRPr lang="en-US" dirty="0"/>
          </a:p>
        </p:txBody>
      </p:sp>
      <p:sp>
        <p:nvSpPr>
          <p:cNvPr id="3" name="Content Placeholder 2"/>
          <p:cNvSpPr>
            <a:spLocks noGrp="1"/>
          </p:cNvSpPr>
          <p:nvPr>
            <p:ph idx="1"/>
          </p:nvPr>
        </p:nvSpPr>
        <p:spPr>
          <a:xfrm>
            <a:off x="684212" y="1823535"/>
            <a:ext cx="8534400" cy="3615267"/>
          </a:xfrm>
        </p:spPr>
        <p:txBody>
          <a:bodyPr/>
          <a:lstStyle/>
          <a:p>
            <a:pPr marL="0" indent="0">
              <a:buNone/>
            </a:pPr>
            <a:r>
              <a:rPr lang="en-US" dirty="0" smtClean="0">
                <a:solidFill>
                  <a:schemeClr val="tx1"/>
                </a:solidFill>
              </a:rPr>
              <a:t>3</a:t>
            </a:r>
            <a:r>
              <a:rPr lang="en-US" baseline="30000" dirty="0" smtClean="0">
                <a:solidFill>
                  <a:schemeClr val="tx1"/>
                </a:solidFill>
              </a:rPr>
              <a:t>rd</a:t>
            </a:r>
            <a:r>
              <a:rPr lang="en-US" dirty="0" smtClean="0">
                <a:solidFill>
                  <a:schemeClr val="tx1"/>
                </a:solidFill>
              </a:rPr>
              <a:t> Way</a:t>
            </a:r>
          </a:p>
          <a:p>
            <a:pPr marL="0" indent="0">
              <a:buNone/>
            </a:pPr>
            <a:r>
              <a:rPr lang="en-US" dirty="0" smtClean="0">
                <a:solidFill>
                  <a:schemeClr val="tx1"/>
                </a:solidFill>
              </a:rPr>
              <a:t>The final way is to join them is with a</a:t>
            </a:r>
            <a:r>
              <a:rPr lang="en-US" dirty="0"/>
              <a:t> </a:t>
            </a:r>
            <a:r>
              <a:rPr lang="en-US" dirty="0">
                <a:solidFill>
                  <a:schemeClr val="tx1"/>
                </a:solidFill>
              </a:rPr>
              <a:t>semicolon, transition (a word that explains the </a:t>
            </a:r>
            <a:r>
              <a:rPr lang="en-US" dirty="0" smtClean="0">
                <a:solidFill>
                  <a:schemeClr val="tx1"/>
                </a:solidFill>
              </a:rPr>
              <a:t>relationship) and </a:t>
            </a:r>
            <a:r>
              <a:rPr lang="en-US" dirty="0">
                <a:solidFill>
                  <a:schemeClr val="tx1"/>
                </a:solidFill>
              </a:rPr>
              <a:t>a comma</a:t>
            </a:r>
            <a:r>
              <a:rPr lang="en-US" dirty="0" smtClean="0">
                <a:solidFill>
                  <a:schemeClr val="tx1"/>
                </a:solidFill>
              </a:rPr>
              <a:t>. You would join them like how you would with a semicolon then in front of the semicolon put a transition and a comma in between the semicolon and the next sentence.</a:t>
            </a:r>
          </a:p>
          <a:p>
            <a:pPr marL="0" indent="0">
              <a:buNone/>
            </a:pPr>
            <a:endParaRPr lang="en-US" dirty="0">
              <a:solidFill>
                <a:schemeClr val="tx1"/>
              </a:solidFill>
            </a:endParaRPr>
          </a:p>
          <a:p>
            <a:pPr marL="0" indent="0">
              <a:buNone/>
            </a:pPr>
            <a:r>
              <a:rPr lang="en-US" dirty="0" smtClean="0">
                <a:solidFill>
                  <a:schemeClr val="tx1"/>
                </a:solidFill>
              </a:rPr>
              <a:t>Example: </a:t>
            </a: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8" name="TextBox 7"/>
          <p:cNvSpPr txBox="1"/>
          <p:nvPr/>
        </p:nvSpPr>
        <p:spPr>
          <a:xfrm>
            <a:off x="684212" y="4673545"/>
            <a:ext cx="3111062" cy="369332"/>
          </a:xfrm>
          <a:prstGeom prst="rect">
            <a:avLst/>
          </a:prstGeom>
          <a:noFill/>
        </p:spPr>
        <p:txBody>
          <a:bodyPr wrap="square" rtlCol="0">
            <a:spAutoFit/>
          </a:bodyPr>
          <a:lstStyle/>
          <a:p>
            <a:r>
              <a:rPr lang="en-US" dirty="0"/>
              <a:t>I was tired. I went to sleep. </a:t>
            </a:r>
          </a:p>
        </p:txBody>
      </p:sp>
      <p:sp>
        <p:nvSpPr>
          <p:cNvPr id="9" name="TextBox 8"/>
          <p:cNvSpPr txBox="1"/>
          <p:nvPr/>
        </p:nvSpPr>
        <p:spPr>
          <a:xfrm>
            <a:off x="684212" y="5042877"/>
            <a:ext cx="3111062" cy="646331"/>
          </a:xfrm>
          <a:prstGeom prst="rect">
            <a:avLst/>
          </a:prstGeom>
          <a:noFill/>
        </p:spPr>
        <p:txBody>
          <a:bodyPr wrap="square" rtlCol="0">
            <a:spAutoFit/>
          </a:bodyPr>
          <a:lstStyle/>
          <a:p>
            <a:r>
              <a:rPr lang="en-US" dirty="0"/>
              <a:t>I was </a:t>
            </a:r>
            <a:r>
              <a:rPr lang="en-US" dirty="0" smtClean="0"/>
              <a:t>tired; however, I </a:t>
            </a:r>
            <a:r>
              <a:rPr lang="en-US" smtClean="0"/>
              <a:t>could not sleep</a:t>
            </a:r>
            <a:r>
              <a:rPr lang="en-US" dirty="0"/>
              <a:t>. </a:t>
            </a:r>
          </a:p>
        </p:txBody>
      </p:sp>
    </p:spTree>
    <p:extLst>
      <p:ext uri="{BB962C8B-B14F-4D97-AF65-F5344CB8AC3E}">
        <p14:creationId xmlns:p14="http://schemas.microsoft.com/office/powerpoint/2010/main" val="1694086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16468"/>
            <a:ext cx="8534400" cy="1507067"/>
          </a:xfrm>
        </p:spPr>
        <p:txBody>
          <a:bodyPr/>
          <a:lstStyle/>
          <a:p>
            <a:r>
              <a:rPr lang="en-US" dirty="0" smtClean="0"/>
              <a:t>WHAT IS A Dependent clause?</a:t>
            </a:r>
            <a:endParaRPr lang="en-US" dirty="0"/>
          </a:p>
        </p:txBody>
      </p:sp>
      <p:sp>
        <p:nvSpPr>
          <p:cNvPr id="3" name="Content Placeholder 2"/>
          <p:cNvSpPr>
            <a:spLocks noGrp="1"/>
          </p:cNvSpPr>
          <p:nvPr>
            <p:ph idx="1"/>
          </p:nvPr>
        </p:nvSpPr>
        <p:spPr>
          <a:xfrm>
            <a:off x="684212" y="2520221"/>
            <a:ext cx="8534400" cy="3615267"/>
          </a:xfrm>
        </p:spPr>
        <p:txBody>
          <a:bodyPr>
            <a:normAutofit fontScale="92500" lnSpcReduction="10000"/>
          </a:bodyPr>
          <a:lstStyle/>
          <a:p>
            <a:r>
              <a:rPr lang="en-US" dirty="0">
                <a:solidFill>
                  <a:schemeClr val="tx1"/>
                </a:solidFill>
              </a:rPr>
              <a:t>A dependent clause is one that cannot stand-alone and does not express a complete thought. </a:t>
            </a:r>
          </a:p>
          <a:p>
            <a:r>
              <a:rPr lang="en-US" dirty="0"/>
              <a:t> </a:t>
            </a:r>
            <a:r>
              <a:rPr lang="en-US" dirty="0">
                <a:solidFill>
                  <a:schemeClr val="tx1"/>
                </a:solidFill>
              </a:rPr>
              <a:t>Although it may have a subject and a verb, it depends on another clause to make the thought complete.</a:t>
            </a:r>
          </a:p>
          <a:p>
            <a:r>
              <a:rPr lang="en-US" dirty="0">
                <a:solidFill>
                  <a:schemeClr val="tx1"/>
                </a:solidFill>
              </a:rPr>
              <a:t> Dependent clauses start with a subordinate conjunction, a word that joins two clauses. </a:t>
            </a:r>
            <a:r>
              <a:rPr lang="en-US" dirty="0"/>
              <a:t> </a:t>
            </a:r>
          </a:p>
          <a:p>
            <a:r>
              <a:rPr lang="en-US" dirty="0">
                <a:solidFill>
                  <a:schemeClr val="tx1"/>
                </a:solidFill>
              </a:rPr>
              <a:t>Using a subordinate conjunction will let the audience know that there is more to come or something is expected to follow. </a:t>
            </a:r>
          </a:p>
          <a:p>
            <a:r>
              <a:rPr lang="en-US" dirty="0">
                <a:solidFill>
                  <a:schemeClr val="tx1"/>
                </a:solidFill>
              </a:rPr>
              <a:t>There are many different subordinate conjunctions, but some that you may already know are because, since, although, whenever, and </a:t>
            </a:r>
            <a:r>
              <a:rPr lang="en-US" dirty="0" smtClean="0">
                <a:solidFill>
                  <a:schemeClr val="tx1"/>
                </a:solidFill>
              </a:rPr>
              <a:t>after</a:t>
            </a:r>
            <a:r>
              <a:rPr lang="en-US" dirty="0">
                <a:solidFill>
                  <a:schemeClr val="tx1"/>
                </a:solidFill>
              </a:rPr>
              <a:t>.</a:t>
            </a:r>
          </a:p>
          <a:p>
            <a:pPr marL="0" indent="0">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759953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16468"/>
            <a:ext cx="8534400" cy="1507067"/>
          </a:xfrm>
        </p:spPr>
        <p:txBody>
          <a:bodyPr/>
          <a:lstStyle/>
          <a:p>
            <a:r>
              <a:rPr lang="en-US" dirty="0" smtClean="0"/>
              <a:t>HOW TO COMPLETE Dependent clauses</a:t>
            </a:r>
            <a:endParaRPr lang="en-US" dirty="0"/>
          </a:p>
        </p:txBody>
      </p:sp>
      <p:cxnSp>
        <p:nvCxnSpPr>
          <p:cNvPr id="7" name="Straight Arrow Connector 6"/>
          <p:cNvCxnSpPr/>
          <p:nvPr/>
        </p:nvCxnSpPr>
        <p:spPr>
          <a:xfrm flipV="1">
            <a:off x="1051781" y="2433135"/>
            <a:ext cx="52552" cy="609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97080" y="3080446"/>
            <a:ext cx="1677988" cy="646331"/>
          </a:xfrm>
          <a:prstGeom prst="rect">
            <a:avLst/>
          </a:prstGeom>
          <a:noFill/>
        </p:spPr>
        <p:txBody>
          <a:bodyPr wrap="square" rtlCol="0">
            <a:spAutoFit/>
          </a:bodyPr>
          <a:lstStyle/>
          <a:p>
            <a:r>
              <a:rPr lang="en-US" dirty="0" smtClean="0"/>
              <a:t>Subordinate conjunction</a:t>
            </a:r>
            <a:endParaRPr lang="en-US" dirty="0"/>
          </a:p>
        </p:txBody>
      </p:sp>
      <p:cxnSp>
        <p:nvCxnSpPr>
          <p:cNvPr id="11" name="Straight Arrow Connector 10"/>
          <p:cNvCxnSpPr/>
          <p:nvPr/>
        </p:nvCxnSpPr>
        <p:spPr>
          <a:xfrm flipH="1" flipV="1">
            <a:off x="1869004" y="2449738"/>
            <a:ext cx="52552" cy="62859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1541831" y="3056838"/>
            <a:ext cx="830317" cy="369332"/>
          </a:xfrm>
          <a:prstGeom prst="rect">
            <a:avLst/>
          </a:prstGeom>
          <a:noFill/>
        </p:spPr>
        <p:txBody>
          <a:bodyPr wrap="square" rtlCol="0">
            <a:spAutoFit/>
          </a:bodyPr>
          <a:lstStyle/>
          <a:p>
            <a:r>
              <a:rPr lang="en-US" dirty="0" smtClean="0"/>
              <a:t>Noun</a:t>
            </a:r>
            <a:endParaRPr lang="en-US" dirty="0"/>
          </a:p>
        </p:txBody>
      </p:sp>
      <p:cxnSp>
        <p:nvCxnSpPr>
          <p:cNvPr id="13" name="Straight Arrow Connector 12"/>
          <p:cNvCxnSpPr/>
          <p:nvPr/>
        </p:nvCxnSpPr>
        <p:spPr>
          <a:xfrm flipH="1" flipV="1">
            <a:off x="2321802" y="2401300"/>
            <a:ext cx="241362" cy="95176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2321802" y="3403612"/>
            <a:ext cx="1495097" cy="369332"/>
          </a:xfrm>
          <a:prstGeom prst="rect">
            <a:avLst/>
          </a:prstGeom>
          <a:noFill/>
        </p:spPr>
        <p:txBody>
          <a:bodyPr wrap="square" rtlCol="0">
            <a:spAutoFit/>
          </a:bodyPr>
          <a:lstStyle/>
          <a:p>
            <a:r>
              <a:rPr lang="en-US" smtClean="0"/>
              <a:t>Verb</a:t>
            </a:r>
            <a:endParaRPr lang="en-US" dirty="0"/>
          </a:p>
        </p:txBody>
      </p:sp>
      <p:sp>
        <p:nvSpPr>
          <p:cNvPr id="18" name="TextBox 17"/>
          <p:cNvSpPr txBox="1"/>
          <p:nvPr/>
        </p:nvSpPr>
        <p:spPr>
          <a:xfrm>
            <a:off x="709491" y="1786804"/>
            <a:ext cx="3777344" cy="646331"/>
          </a:xfrm>
          <a:prstGeom prst="rect">
            <a:avLst/>
          </a:prstGeom>
          <a:noFill/>
        </p:spPr>
        <p:txBody>
          <a:bodyPr wrap="square" rtlCol="0">
            <a:spAutoFit/>
          </a:bodyPr>
          <a:lstStyle/>
          <a:p>
            <a:r>
              <a:rPr lang="en-US" dirty="0"/>
              <a:t>Example:</a:t>
            </a:r>
          </a:p>
          <a:p>
            <a:r>
              <a:rPr lang="en-US" dirty="0"/>
              <a:t>Because I hate scary </a:t>
            </a:r>
            <a:r>
              <a:rPr lang="en-US" dirty="0" smtClean="0"/>
              <a:t>movies</a:t>
            </a:r>
            <a:endParaRPr lang="en-US" dirty="0"/>
          </a:p>
        </p:txBody>
      </p:sp>
      <p:sp>
        <p:nvSpPr>
          <p:cNvPr id="19" name="TextBox 18"/>
          <p:cNvSpPr txBox="1"/>
          <p:nvPr/>
        </p:nvSpPr>
        <p:spPr>
          <a:xfrm>
            <a:off x="684212" y="3971194"/>
            <a:ext cx="7574538" cy="1200329"/>
          </a:xfrm>
          <a:prstGeom prst="rect">
            <a:avLst/>
          </a:prstGeom>
          <a:noFill/>
        </p:spPr>
        <p:txBody>
          <a:bodyPr wrap="square" rtlCol="0">
            <a:spAutoFit/>
          </a:bodyPr>
          <a:lstStyle/>
          <a:p>
            <a:r>
              <a:rPr lang="en-US" dirty="0"/>
              <a:t>Because a dependent clause cannot stand-alone, you want to be sure to join it with an independent clause</a:t>
            </a:r>
            <a:r>
              <a:rPr lang="en-US" dirty="0" smtClean="0"/>
              <a:t>. </a:t>
            </a:r>
            <a:r>
              <a:rPr lang="en-US" dirty="0"/>
              <a:t>To fix this, you would combine with an independent </a:t>
            </a:r>
            <a:r>
              <a:rPr lang="en-US" dirty="0" smtClean="0"/>
              <a:t>clause.</a:t>
            </a:r>
          </a:p>
          <a:p>
            <a:endParaRPr lang="en-US" dirty="0"/>
          </a:p>
        </p:txBody>
      </p:sp>
      <p:sp>
        <p:nvSpPr>
          <p:cNvPr id="20" name="TextBox 19"/>
          <p:cNvSpPr txBox="1"/>
          <p:nvPr/>
        </p:nvSpPr>
        <p:spPr>
          <a:xfrm>
            <a:off x="3902718" y="2061692"/>
            <a:ext cx="3777344" cy="369332"/>
          </a:xfrm>
          <a:prstGeom prst="rect">
            <a:avLst/>
          </a:prstGeom>
          <a:noFill/>
        </p:spPr>
        <p:txBody>
          <a:bodyPr wrap="square" rtlCol="0">
            <a:spAutoFit/>
          </a:bodyPr>
          <a:lstStyle/>
          <a:p>
            <a:r>
              <a:rPr lang="en-US" smtClean="0"/>
              <a:t>, I did not watch the new one.</a:t>
            </a:r>
            <a:endParaRPr lang="en-US" dirty="0"/>
          </a:p>
        </p:txBody>
      </p:sp>
      <p:sp>
        <p:nvSpPr>
          <p:cNvPr id="21" name="TextBox 20"/>
          <p:cNvSpPr txBox="1"/>
          <p:nvPr/>
        </p:nvSpPr>
        <p:spPr>
          <a:xfrm>
            <a:off x="684212" y="4952118"/>
            <a:ext cx="7574538" cy="923330"/>
          </a:xfrm>
          <a:prstGeom prst="rect">
            <a:avLst/>
          </a:prstGeom>
          <a:noFill/>
        </p:spPr>
        <p:txBody>
          <a:bodyPr wrap="square" rtlCol="0">
            <a:spAutoFit/>
          </a:bodyPr>
          <a:lstStyle/>
          <a:p>
            <a:r>
              <a:rPr lang="en-US" dirty="0"/>
              <a:t>'I did not watch the new one' is a complete thought and could </a:t>
            </a:r>
            <a:r>
              <a:rPr lang="en-US" dirty="0" smtClean="0"/>
              <a:t>stand-alone</a:t>
            </a:r>
            <a:r>
              <a:rPr lang="en-US" dirty="0"/>
              <a:t>, but it completes the dependent clause that cannot </a:t>
            </a:r>
            <a:r>
              <a:rPr lang="en-US" dirty="0" smtClean="0"/>
              <a:t>stand alone</a:t>
            </a:r>
            <a:r>
              <a:rPr lang="en-US" dirty="0"/>
              <a:t>.</a:t>
            </a:r>
          </a:p>
        </p:txBody>
      </p:sp>
    </p:spTree>
    <p:extLst>
      <p:ext uri="{BB962C8B-B14F-4D97-AF65-F5344CB8AC3E}">
        <p14:creationId xmlns:p14="http://schemas.microsoft.com/office/powerpoint/2010/main" val="1092612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dissolv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20" grpId="0"/>
      <p:bldP spid="21"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200</TotalTime>
  <Words>398</Words>
  <Application>Microsoft Macintosh PowerPoint</Application>
  <PresentationFormat>Widescreen</PresentationFormat>
  <Paragraphs>81</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Wingdings 3</vt:lpstr>
      <vt:lpstr>Slice</vt:lpstr>
      <vt:lpstr>Clauses</vt:lpstr>
      <vt:lpstr>What is a clause?</vt:lpstr>
      <vt:lpstr>Types of clauses WE WILL LEARN ABOUT</vt:lpstr>
      <vt:lpstr>WHAT IS AN Independent clause?</vt:lpstr>
      <vt:lpstr>How to join independent clauses </vt:lpstr>
      <vt:lpstr>How to join independent clauses </vt:lpstr>
      <vt:lpstr>How to join independent clauses </vt:lpstr>
      <vt:lpstr>WHAT IS A Dependent clause?</vt:lpstr>
      <vt:lpstr>HOW TO COMPLETE Dependent clauses</vt:lpstr>
      <vt:lpstr>THE end</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Clauses</dc:title>
  <dc:creator>Deanna Wong</dc:creator>
  <cp:lastModifiedBy>Deanna Wong</cp:lastModifiedBy>
  <cp:revision>20</cp:revision>
  <dcterms:created xsi:type="dcterms:W3CDTF">2018-02-06T08:25:33Z</dcterms:created>
  <dcterms:modified xsi:type="dcterms:W3CDTF">2018-02-07T01:54:47Z</dcterms:modified>
</cp:coreProperties>
</file>