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Shape 88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Shape 89"/>
          <p:cNvSpPr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Shape 98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Shape 99"/>
          <p:cNvSpPr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Shape 109"/>
          <p:cNvSpPr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Shape 70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Shape 79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OPVL?</a:t>
            </a:r>
          </a:p>
        </p:txBody>
      </p:sp>
      <p:sp>
        <p:nvSpPr>
          <p:cNvPr id="138" name="Shape 138"/>
          <p:cNvSpPr/>
          <p:nvPr/>
        </p:nvSpPr>
        <p:spPr>
          <a:xfrm>
            <a:off x="3185318" y="5803900"/>
            <a:ext cx="6623709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 method to evaluate sources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Origin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33500"/>
            <a:r>
              <a:t>What is it?</a:t>
            </a:r>
          </a:p>
          <a:p>
            <a:pPr marL="1333500"/>
            <a:r>
              <a:t>When was it produced?</a:t>
            </a:r>
          </a:p>
          <a:p>
            <a:pPr marL="1333500"/>
            <a:r>
              <a:t>Where does it come from?</a:t>
            </a:r>
          </a:p>
          <a:p>
            <a:pPr marL="1333500"/>
            <a:r>
              <a:t>Who produced it?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Purpose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18583" indent="-518583">
              <a:buSzPct val="45000"/>
              <a:buBlip>
                <a:blip r:embed="rId2"/>
              </a:buBlip>
            </a:pPr>
            <a:r>
              <a:t>Why was it produced?</a:t>
            </a:r>
          </a:p>
          <a:p>
            <a:pPr lvl="3" marL="1852083" indent="-518583">
              <a:buSzPct val="45000"/>
              <a:buBlip>
                <a:blip r:embed="rId2"/>
              </a:buBlip>
              <a:defRPr i="1"/>
            </a:pPr>
            <a:r>
              <a:t>think about who the intended audience was..</a:t>
            </a:r>
          </a:p>
          <a:p>
            <a:pPr lvl="3" marL="1852083" indent="-518583">
              <a:buSzPct val="45000"/>
              <a:buBlip>
                <a:blip r:embed="rId2"/>
              </a:buBlip>
              <a:defRPr i="1"/>
            </a:pPr>
            <a:r>
              <a:t>think about the aim of the creator…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Value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3" marL="571500">
              <a:buSzPct val="125000"/>
              <a:buFont typeface="Zapf Dingbats"/>
            </a:pPr>
            <a:r>
              <a:t>What is the value of the source to an Historian?</a:t>
            </a:r>
          </a:p>
          <a:p>
            <a:pPr lvl="3" marL="571500">
              <a:buSzPct val="125000"/>
              <a:buFont typeface="Zapf Dingbats"/>
            </a:pPr>
            <a:r>
              <a:t>This is derived from the Origin &amp; Purpose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</a:t>
            </a:r>
          </a:p>
        </p:txBody>
      </p:sp>
      <p:sp>
        <p:nvSpPr>
          <p:cNvPr id="150" name="Shape 1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1160144" indent="-497205" defTabSz="508254">
              <a:spcBef>
                <a:spcPts val="2000"/>
              </a:spcBef>
              <a:defRPr sz="3654"/>
            </a:pPr>
            <a:r>
              <a:t>The problems or difficulties associated with the source. Comes from the Origin &amp; Purpose.</a:t>
            </a:r>
          </a:p>
          <a:p>
            <a:pPr lvl="1" marL="1546860" indent="-497205" defTabSz="508254">
              <a:spcBef>
                <a:spcPts val="2000"/>
              </a:spcBef>
              <a:defRPr sz="3654"/>
            </a:pPr>
            <a:r>
              <a:t>lacks detail</a:t>
            </a:r>
          </a:p>
          <a:p>
            <a:pPr lvl="1" marL="1546860" indent="-497205" defTabSz="508254">
              <a:spcBef>
                <a:spcPts val="2000"/>
              </a:spcBef>
              <a:defRPr sz="3654"/>
            </a:pPr>
            <a:r>
              <a:t>over-simplified</a:t>
            </a:r>
          </a:p>
          <a:p>
            <a:pPr lvl="1" marL="1546860" indent="-497205" defTabSz="508254">
              <a:spcBef>
                <a:spcPts val="2000"/>
              </a:spcBef>
              <a:defRPr sz="3654"/>
            </a:pPr>
            <a:r>
              <a:t>important parts missing</a:t>
            </a:r>
          </a:p>
          <a:p>
            <a:pPr lvl="1" marL="1546860" indent="-497205" defTabSz="508254">
              <a:spcBef>
                <a:spcPts val="2000"/>
              </a:spcBef>
              <a:defRPr sz="3654"/>
            </a:pPr>
            <a:r>
              <a:t>includes bias</a:t>
            </a:r>
          </a:p>
          <a:p>
            <a:pPr lvl="1" marL="1546860" indent="-497205" defTabSz="508254">
              <a:spcBef>
                <a:spcPts val="2000"/>
              </a:spcBef>
              <a:defRPr sz="3654"/>
            </a:pPr>
            <a:r>
              <a:t>may have been changed or altered in some way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153" name="Shape 153"/>
          <p:cNvSpPr/>
          <p:nvPr/>
        </p:nvSpPr>
        <p:spPr>
          <a:xfrm>
            <a:off x="4087043" y="4394199"/>
            <a:ext cx="149285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Origin</a:t>
            </a:r>
          </a:p>
        </p:txBody>
      </p:sp>
      <p:sp>
        <p:nvSpPr>
          <p:cNvPr id="154" name="Shape 154"/>
          <p:cNvSpPr/>
          <p:nvPr/>
        </p:nvSpPr>
        <p:spPr>
          <a:xfrm>
            <a:off x="3992134" y="6832600"/>
            <a:ext cx="1885877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Purpose</a:t>
            </a:r>
          </a:p>
        </p:txBody>
      </p:sp>
      <p:sp>
        <p:nvSpPr>
          <p:cNvPr id="155" name="Shape 155"/>
          <p:cNvSpPr/>
          <p:nvPr/>
        </p:nvSpPr>
        <p:spPr>
          <a:xfrm>
            <a:off x="1012843" y="2819400"/>
            <a:ext cx="1342059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What</a:t>
            </a:r>
          </a:p>
        </p:txBody>
      </p:sp>
      <p:sp>
        <p:nvSpPr>
          <p:cNvPr id="156" name="Shape 156"/>
          <p:cNvSpPr/>
          <p:nvPr/>
        </p:nvSpPr>
        <p:spPr>
          <a:xfrm>
            <a:off x="1055972" y="3797300"/>
            <a:ext cx="1459001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When</a:t>
            </a:r>
          </a:p>
        </p:txBody>
      </p:sp>
      <p:sp>
        <p:nvSpPr>
          <p:cNvPr id="157" name="Shape 157"/>
          <p:cNvSpPr/>
          <p:nvPr/>
        </p:nvSpPr>
        <p:spPr>
          <a:xfrm>
            <a:off x="1062899" y="4749800"/>
            <a:ext cx="1648347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Where</a:t>
            </a:r>
          </a:p>
        </p:txBody>
      </p:sp>
      <p:sp>
        <p:nvSpPr>
          <p:cNvPr id="158" name="Shape 158"/>
          <p:cNvSpPr/>
          <p:nvPr/>
        </p:nvSpPr>
        <p:spPr>
          <a:xfrm>
            <a:off x="1169919" y="5702300"/>
            <a:ext cx="1231107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Who</a:t>
            </a:r>
          </a:p>
        </p:txBody>
      </p:sp>
      <p:sp>
        <p:nvSpPr>
          <p:cNvPr id="159" name="Shape 159"/>
          <p:cNvSpPr/>
          <p:nvPr/>
        </p:nvSpPr>
        <p:spPr>
          <a:xfrm>
            <a:off x="1209637" y="6832600"/>
            <a:ext cx="1151671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Why</a:t>
            </a:r>
          </a:p>
        </p:txBody>
      </p:sp>
      <p:sp>
        <p:nvSpPr>
          <p:cNvPr id="160" name="Shape 160"/>
          <p:cNvSpPr/>
          <p:nvPr/>
        </p:nvSpPr>
        <p:spPr>
          <a:xfrm>
            <a:off x="8719064" y="3911600"/>
            <a:ext cx="1271217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Value</a:t>
            </a:r>
          </a:p>
        </p:txBody>
      </p:sp>
      <p:sp>
        <p:nvSpPr>
          <p:cNvPr id="161" name="Shape 161"/>
          <p:cNvSpPr/>
          <p:nvPr/>
        </p:nvSpPr>
        <p:spPr>
          <a:xfrm>
            <a:off x="8809676" y="5435600"/>
            <a:ext cx="2486993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Limitations</a:t>
            </a:r>
          </a:p>
        </p:txBody>
      </p:sp>
      <p:sp>
        <p:nvSpPr>
          <p:cNvPr id="162" name="Shape 162"/>
          <p:cNvSpPr/>
          <p:nvPr/>
        </p:nvSpPr>
        <p:spPr>
          <a:xfrm flipH="1" flipV="1">
            <a:off x="2463800" y="3403600"/>
            <a:ext cx="1554560" cy="1229867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3" name="Shape 163"/>
          <p:cNvSpPr/>
          <p:nvPr/>
        </p:nvSpPr>
        <p:spPr>
          <a:xfrm flipH="1" flipV="1">
            <a:off x="2603500" y="4152900"/>
            <a:ext cx="1307456" cy="581968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4" name="Shape 164"/>
          <p:cNvSpPr/>
          <p:nvPr/>
        </p:nvSpPr>
        <p:spPr>
          <a:xfrm flipH="1">
            <a:off x="2768600" y="4842271"/>
            <a:ext cx="1162100" cy="352030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5" name="Shape 165"/>
          <p:cNvSpPr/>
          <p:nvPr/>
        </p:nvSpPr>
        <p:spPr>
          <a:xfrm flipH="1">
            <a:off x="2463800" y="5013721"/>
            <a:ext cx="1513831" cy="1018780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6" name="Shape 166"/>
          <p:cNvSpPr/>
          <p:nvPr/>
        </p:nvSpPr>
        <p:spPr>
          <a:xfrm flipH="1" flipV="1">
            <a:off x="2463800" y="7289804"/>
            <a:ext cx="1351906" cy="17310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7" name="Shape 167"/>
          <p:cNvSpPr/>
          <p:nvPr/>
        </p:nvSpPr>
        <p:spPr>
          <a:xfrm flipH="1">
            <a:off x="5635773" y="4293344"/>
            <a:ext cx="2986386" cy="482750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8" name="Shape 168"/>
          <p:cNvSpPr/>
          <p:nvPr/>
        </p:nvSpPr>
        <p:spPr>
          <a:xfrm flipH="1" flipV="1">
            <a:off x="5629026" y="4929186"/>
            <a:ext cx="3179565" cy="861072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9" name="Shape 169"/>
          <p:cNvSpPr/>
          <p:nvPr/>
        </p:nvSpPr>
        <p:spPr>
          <a:xfrm flipH="1">
            <a:off x="5969992" y="4448522"/>
            <a:ext cx="2696965" cy="2771777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0" name="Shape 170"/>
          <p:cNvSpPr/>
          <p:nvPr/>
        </p:nvSpPr>
        <p:spPr>
          <a:xfrm flipH="1">
            <a:off x="5994400" y="5933430"/>
            <a:ext cx="2771528" cy="1432571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Have a Go!</a:t>
            </a:r>
          </a:p>
        </p:txBody>
      </p:sp>
      <p:pic>
        <p:nvPicPr>
          <p:cNvPr id="173" name="Screen Shot 2014-04-28 at 12.44.1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0" y="2560612"/>
            <a:ext cx="4711700" cy="68500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Taking OPVL to a new level… OPCVL</a:t>
            </a:r>
          </a:p>
        </p:txBody>
      </p:sp>
      <p:sp>
        <p:nvSpPr>
          <p:cNvPr id="176" name="Shape 1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If you are confident with OPVL, try your hand at OPCVL (origin, purpose, content, value and limitation)</a:t>
            </a:r>
          </a:p>
          <a:p>
            <a:pPr/>
            <a:r>
              <a:t>Evaluate the source using the origin, purpose and content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