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8" r:id="rId2"/>
    <p:sldId id="260" r:id="rId3"/>
    <p:sldId id="265" r:id="rId4"/>
    <p:sldId id="264" r:id="rId5"/>
    <p:sldId id="274" r:id="rId6"/>
    <p:sldId id="261" r:id="rId7"/>
    <p:sldId id="273" r:id="rId8"/>
    <p:sldId id="281" r:id="rId9"/>
    <p:sldId id="256" r:id="rId10"/>
    <p:sldId id="257" r:id="rId11"/>
    <p:sldId id="258" r:id="rId12"/>
    <p:sldId id="259" r:id="rId13"/>
    <p:sldId id="272" r:id="rId14"/>
    <p:sldId id="266" r:id="rId15"/>
    <p:sldId id="269" r:id="rId16"/>
    <p:sldId id="270" r:id="rId17"/>
    <p:sldId id="271" r:id="rId18"/>
    <p:sldId id="280" r:id="rId19"/>
    <p:sldId id="285" r:id="rId20"/>
    <p:sldId id="283" r:id="rId21"/>
    <p:sldId id="282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FF6A5E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2"/>
    <p:restoredTop sz="94554"/>
  </p:normalViewPr>
  <p:slideViewPr>
    <p:cSldViewPr snapToGrid="0" snapToObjects="1">
      <p:cViewPr varScale="1">
        <p:scale>
          <a:sx n="108" d="100"/>
          <a:sy n="108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ED848-7E2B-0847-AEFF-1518B98D03D0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E96EC-D2B2-4A46-82EF-8B94F1A5B86B}">
      <dgm:prSet phldrT="[Text]" custT="1"/>
      <dgm:spPr/>
      <dgm:t>
        <a:bodyPr/>
        <a:lstStyle/>
        <a:p>
          <a:r>
            <a:rPr lang="en-US" sz="4000" dirty="0" smtClean="0"/>
            <a:t>Grade</a:t>
          </a:r>
          <a:r>
            <a:rPr lang="en-US" sz="4000" baseline="0" dirty="0" smtClean="0"/>
            <a:t> 6/7 </a:t>
          </a:r>
          <a:r>
            <a:rPr lang="en-US" sz="3600" baseline="0" dirty="0" smtClean="0"/>
            <a:t>Student-led inquiry Block</a:t>
          </a:r>
        </a:p>
      </dgm:t>
    </dgm:pt>
    <dgm:pt modelId="{664EF242-0809-ED4B-8064-0076FAFD1338}" type="parTrans" cxnId="{F604F7CD-5775-D442-8F2E-89CFA1365674}">
      <dgm:prSet/>
      <dgm:spPr/>
      <dgm:t>
        <a:bodyPr/>
        <a:lstStyle/>
        <a:p>
          <a:endParaRPr lang="en-US"/>
        </a:p>
      </dgm:t>
    </dgm:pt>
    <dgm:pt modelId="{922FF58C-14AF-9341-B1D7-3D6BADBC4B30}" type="sibTrans" cxnId="{F604F7CD-5775-D442-8F2E-89CFA1365674}">
      <dgm:prSet/>
      <dgm:spPr/>
      <dgm:t>
        <a:bodyPr/>
        <a:lstStyle/>
        <a:p>
          <a:endParaRPr lang="en-US"/>
        </a:p>
      </dgm:t>
    </dgm:pt>
    <dgm:pt modelId="{7231CBF5-9201-4845-91D5-30F1C0CA055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/>
            <a:t>Mission</a:t>
          </a:r>
          <a:endParaRPr lang="en-US" sz="2400" b="1" dirty="0"/>
        </a:p>
      </dgm:t>
    </dgm:pt>
    <dgm:pt modelId="{4FD4BDBC-5599-9540-946D-731CC2C08D00}" type="parTrans" cxnId="{7B09497E-7248-0344-8E0C-B50044090379}">
      <dgm:prSet/>
      <dgm:spPr/>
      <dgm:t>
        <a:bodyPr/>
        <a:lstStyle/>
        <a:p>
          <a:endParaRPr lang="en-US"/>
        </a:p>
      </dgm:t>
    </dgm:pt>
    <dgm:pt modelId="{37850405-0D86-8D4D-B9BB-4730F617969B}" type="sibTrans" cxnId="{7B09497E-7248-0344-8E0C-B50044090379}">
      <dgm:prSet/>
      <dgm:spPr/>
      <dgm:t>
        <a:bodyPr/>
        <a:lstStyle/>
        <a:p>
          <a:endParaRPr lang="en-US"/>
        </a:p>
      </dgm:t>
    </dgm:pt>
    <dgm:pt modelId="{9C9412A1-2CDD-4A4D-937B-51FA943D117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200" b="1" dirty="0" smtClean="0"/>
            <a:t>Strategy</a:t>
          </a:r>
          <a:endParaRPr lang="en-US" sz="2200" b="1" dirty="0"/>
        </a:p>
      </dgm:t>
    </dgm:pt>
    <dgm:pt modelId="{26D01E0E-BFE0-2E4E-A168-4F1C599FC34E}" type="parTrans" cxnId="{018CE537-2E68-1E42-B82D-98C75363F30E}">
      <dgm:prSet/>
      <dgm:spPr/>
      <dgm:t>
        <a:bodyPr/>
        <a:lstStyle/>
        <a:p>
          <a:endParaRPr lang="en-US"/>
        </a:p>
      </dgm:t>
    </dgm:pt>
    <dgm:pt modelId="{68C90812-3955-7B4C-8AF6-5ED6AC85020E}" type="sibTrans" cxnId="{018CE537-2E68-1E42-B82D-98C75363F30E}">
      <dgm:prSet/>
      <dgm:spPr/>
      <dgm:t>
        <a:bodyPr/>
        <a:lstStyle/>
        <a:p>
          <a:endParaRPr lang="en-US"/>
        </a:p>
      </dgm:t>
    </dgm:pt>
    <dgm:pt modelId="{2B75E25B-2A96-9747-9893-8FA5E997EC78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Research/</a:t>
          </a:r>
        </a:p>
        <a:p>
          <a:r>
            <a:rPr lang="en-US" b="1" dirty="0" smtClean="0"/>
            <a:t>Prototypes</a:t>
          </a:r>
          <a:endParaRPr lang="en-US" b="1" dirty="0"/>
        </a:p>
      </dgm:t>
    </dgm:pt>
    <dgm:pt modelId="{4C6AC9A8-AD75-F543-806E-69D13F4E8C3F}" type="parTrans" cxnId="{EA1A3B1C-67C4-6F47-BD27-6441AD87E5C5}">
      <dgm:prSet/>
      <dgm:spPr/>
      <dgm:t>
        <a:bodyPr/>
        <a:lstStyle/>
        <a:p>
          <a:endParaRPr lang="en-US"/>
        </a:p>
      </dgm:t>
    </dgm:pt>
    <dgm:pt modelId="{60D4C630-787E-3147-9756-5590E3D78067}" type="sibTrans" cxnId="{EA1A3B1C-67C4-6F47-BD27-6441AD87E5C5}">
      <dgm:prSet/>
      <dgm:spPr/>
      <dgm:t>
        <a:bodyPr/>
        <a:lstStyle/>
        <a:p>
          <a:endParaRPr lang="en-US"/>
        </a:p>
      </dgm:t>
    </dgm:pt>
    <dgm:pt modelId="{BB228D0C-E753-084A-8BAB-8054AAD67564}">
      <dgm:prSet phldrT="[Text]" custT="1"/>
      <dgm:spPr>
        <a:solidFill>
          <a:srgbClr val="FF6A5E"/>
        </a:solidFill>
      </dgm:spPr>
      <dgm:t>
        <a:bodyPr/>
        <a:lstStyle/>
        <a:p>
          <a:r>
            <a:rPr lang="en-US" sz="2400" b="1" dirty="0" smtClean="0"/>
            <a:t>IB MYP</a:t>
          </a:r>
          <a:endParaRPr lang="en-US" sz="2400" b="1" dirty="0"/>
        </a:p>
      </dgm:t>
    </dgm:pt>
    <dgm:pt modelId="{E54CB50C-56E8-8C4F-B32F-81BEF1C05EB4}" type="parTrans" cxnId="{D5B18A67-8768-784E-A929-288A07CF0CA4}">
      <dgm:prSet/>
      <dgm:spPr/>
      <dgm:t>
        <a:bodyPr/>
        <a:lstStyle/>
        <a:p>
          <a:endParaRPr lang="en-US"/>
        </a:p>
      </dgm:t>
    </dgm:pt>
    <dgm:pt modelId="{4D2934AD-7B06-1749-94DD-759F82BBB084}" type="sibTrans" cxnId="{D5B18A67-8768-784E-A929-288A07CF0CA4}">
      <dgm:prSet/>
      <dgm:spPr/>
      <dgm:t>
        <a:bodyPr/>
        <a:lstStyle/>
        <a:p>
          <a:endParaRPr lang="en-US"/>
        </a:p>
      </dgm:t>
    </dgm:pt>
    <dgm:pt modelId="{5521F439-12CC-554D-B61A-5286D623A111}" type="pres">
      <dgm:prSet presAssocID="{568ED848-7E2B-0847-AEFF-1518B98D03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568500-027C-024A-81C9-2D2C715AC1D5}" type="pres">
      <dgm:prSet presAssocID="{568ED848-7E2B-0847-AEFF-1518B98D03D0}" presName="radial" presStyleCnt="0">
        <dgm:presLayoutVars>
          <dgm:animLvl val="ctr"/>
        </dgm:presLayoutVars>
      </dgm:prSet>
      <dgm:spPr/>
    </dgm:pt>
    <dgm:pt modelId="{A72143FD-4419-DF43-9FCB-A6454BD1AC1F}" type="pres">
      <dgm:prSet presAssocID="{FC2E96EC-D2B2-4A46-82EF-8B94F1A5B86B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243ED37-D4AB-8649-B191-6443B92F5D52}" type="pres">
      <dgm:prSet presAssocID="{7231CBF5-9201-4845-91D5-30F1C0CA055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7C69-903C-AC4E-A685-73792EB54BFF}" type="pres">
      <dgm:prSet presAssocID="{9C9412A1-2CDD-4A4D-937B-51FA943D117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2DCA4-C390-C54D-91C8-0F1E73E47CE0}" type="pres">
      <dgm:prSet presAssocID="{2B75E25B-2A96-9747-9893-8FA5E997EC7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F521A-485E-D246-A249-B5BA1B46C378}" type="pres">
      <dgm:prSet presAssocID="{BB228D0C-E753-084A-8BAB-8054AAD6756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18A67-8768-784E-A929-288A07CF0CA4}" srcId="{FC2E96EC-D2B2-4A46-82EF-8B94F1A5B86B}" destId="{BB228D0C-E753-084A-8BAB-8054AAD67564}" srcOrd="3" destOrd="0" parTransId="{E54CB50C-56E8-8C4F-B32F-81BEF1C05EB4}" sibTransId="{4D2934AD-7B06-1749-94DD-759F82BBB084}"/>
    <dgm:cxn modelId="{7B09497E-7248-0344-8E0C-B50044090379}" srcId="{FC2E96EC-D2B2-4A46-82EF-8B94F1A5B86B}" destId="{7231CBF5-9201-4845-91D5-30F1C0CA0558}" srcOrd="0" destOrd="0" parTransId="{4FD4BDBC-5599-9540-946D-731CC2C08D00}" sibTransId="{37850405-0D86-8D4D-B9BB-4730F617969B}"/>
    <dgm:cxn modelId="{2DD26BE2-6A19-294F-98D3-900FFB72AC11}" type="presOf" srcId="{FC2E96EC-D2B2-4A46-82EF-8B94F1A5B86B}" destId="{A72143FD-4419-DF43-9FCB-A6454BD1AC1F}" srcOrd="0" destOrd="0" presId="urn:microsoft.com/office/officeart/2005/8/layout/radial3"/>
    <dgm:cxn modelId="{C893226B-ED4D-F243-A440-6BE33D071DD9}" type="presOf" srcId="{BB228D0C-E753-084A-8BAB-8054AAD67564}" destId="{7EAF521A-485E-D246-A249-B5BA1B46C378}" srcOrd="0" destOrd="0" presId="urn:microsoft.com/office/officeart/2005/8/layout/radial3"/>
    <dgm:cxn modelId="{88B809C2-C44B-D944-9EC4-31C3C198B46F}" type="presOf" srcId="{9C9412A1-2CDD-4A4D-937B-51FA943D1175}" destId="{7B337C69-903C-AC4E-A685-73792EB54BFF}" srcOrd="0" destOrd="0" presId="urn:microsoft.com/office/officeart/2005/8/layout/radial3"/>
    <dgm:cxn modelId="{EA1A3B1C-67C4-6F47-BD27-6441AD87E5C5}" srcId="{FC2E96EC-D2B2-4A46-82EF-8B94F1A5B86B}" destId="{2B75E25B-2A96-9747-9893-8FA5E997EC78}" srcOrd="2" destOrd="0" parTransId="{4C6AC9A8-AD75-F543-806E-69D13F4E8C3F}" sibTransId="{60D4C630-787E-3147-9756-5590E3D78067}"/>
    <dgm:cxn modelId="{F604F7CD-5775-D442-8F2E-89CFA1365674}" srcId="{568ED848-7E2B-0847-AEFF-1518B98D03D0}" destId="{FC2E96EC-D2B2-4A46-82EF-8B94F1A5B86B}" srcOrd="0" destOrd="0" parTransId="{664EF242-0809-ED4B-8064-0076FAFD1338}" sibTransId="{922FF58C-14AF-9341-B1D7-3D6BADBC4B30}"/>
    <dgm:cxn modelId="{B2018005-8C1A-3C41-8E05-4C5BDC021977}" type="presOf" srcId="{568ED848-7E2B-0847-AEFF-1518B98D03D0}" destId="{5521F439-12CC-554D-B61A-5286D623A111}" srcOrd="0" destOrd="0" presId="urn:microsoft.com/office/officeart/2005/8/layout/radial3"/>
    <dgm:cxn modelId="{61E109BB-68F0-0F48-9DCF-DCDF44CD6179}" type="presOf" srcId="{7231CBF5-9201-4845-91D5-30F1C0CA0558}" destId="{D243ED37-D4AB-8649-B191-6443B92F5D52}" srcOrd="0" destOrd="0" presId="urn:microsoft.com/office/officeart/2005/8/layout/radial3"/>
    <dgm:cxn modelId="{018CE537-2E68-1E42-B82D-98C75363F30E}" srcId="{FC2E96EC-D2B2-4A46-82EF-8B94F1A5B86B}" destId="{9C9412A1-2CDD-4A4D-937B-51FA943D1175}" srcOrd="1" destOrd="0" parTransId="{26D01E0E-BFE0-2E4E-A168-4F1C599FC34E}" sibTransId="{68C90812-3955-7B4C-8AF6-5ED6AC85020E}"/>
    <dgm:cxn modelId="{CABEFFDF-1FAC-9D46-A13B-B0B7154E1AA9}" type="presOf" srcId="{2B75E25B-2A96-9747-9893-8FA5E997EC78}" destId="{BA42DCA4-C390-C54D-91C8-0F1E73E47CE0}" srcOrd="0" destOrd="0" presId="urn:microsoft.com/office/officeart/2005/8/layout/radial3"/>
    <dgm:cxn modelId="{5B87F9BC-5331-DF4A-AAAC-C41EE08DED7B}" type="presParOf" srcId="{5521F439-12CC-554D-B61A-5286D623A111}" destId="{39568500-027C-024A-81C9-2D2C715AC1D5}" srcOrd="0" destOrd="0" presId="urn:microsoft.com/office/officeart/2005/8/layout/radial3"/>
    <dgm:cxn modelId="{17F877A8-6BAA-354E-9F91-23343BECA4A3}" type="presParOf" srcId="{39568500-027C-024A-81C9-2D2C715AC1D5}" destId="{A72143FD-4419-DF43-9FCB-A6454BD1AC1F}" srcOrd="0" destOrd="0" presId="urn:microsoft.com/office/officeart/2005/8/layout/radial3"/>
    <dgm:cxn modelId="{406C3E2F-5CD2-EF47-B102-423AF5A379B0}" type="presParOf" srcId="{39568500-027C-024A-81C9-2D2C715AC1D5}" destId="{D243ED37-D4AB-8649-B191-6443B92F5D52}" srcOrd="1" destOrd="0" presId="urn:microsoft.com/office/officeart/2005/8/layout/radial3"/>
    <dgm:cxn modelId="{8E93A51F-1FF7-B248-8FC4-391BA9811AB6}" type="presParOf" srcId="{39568500-027C-024A-81C9-2D2C715AC1D5}" destId="{7B337C69-903C-AC4E-A685-73792EB54BFF}" srcOrd="2" destOrd="0" presId="urn:microsoft.com/office/officeart/2005/8/layout/radial3"/>
    <dgm:cxn modelId="{B26236A7-8C2D-4A4E-A6AB-DC31F64B111D}" type="presParOf" srcId="{39568500-027C-024A-81C9-2D2C715AC1D5}" destId="{BA42DCA4-C390-C54D-91C8-0F1E73E47CE0}" srcOrd="3" destOrd="0" presId="urn:microsoft.com/office/officeart/2005/8/layout/radial3"/>
    <dgm:cxn modelId="{9B3ED621-13DE-604A-824F-FC0B927413CA}" type="presParOf" srcId="{39568500-027C-024A-81C9-2D2C715AC1D5}" destId="{7EAF521A-485E-D246-A249-B5BA1B46C37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143FD-4419-DF43-9FCB-A6454BD1AC1F}">
      <dsp:nvSpPr>
        <dsp:cNvPr id="0" name=""/>
        <dsp:cNvSpPr/>
      </dsp:nvSpPr>
      <dsp:spPr>
        <a:xfrm>
          <a:off x="3026228" y="1240971"/>
          <a:ext cx="3091543" cy="30915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Grade</a:t>
          </a:r>
          <a:r>
            <a:rPr lang="en-US" sz="4000" kern="1200" baseline="0" dirty="0" smtClean="0"/>
            <a:t> 6/7 </a:t>
          </a:r>
          <a:r>
            <a:rPr lang="en-US" sz="3600" kern="1200" baseline="0" dirty="0" smtClean="0"/>
            <a:t>Student-led inquiry Block</a:t>
          </a:r>
        </a:p>
      </dsp:txBody>
      <dsp:txXfrm>
        <a:off x="3478974" y="1693717"/>
        <a:ext cx="2186051" cy="2186051"/>
      </dsp:txXfrm>
    </dsp:sp>
    <dsp:sp modelId="{D243ED37-D4AB-8649-B191-6443B92F5D52}">
      <dsp:nvSpPr>
        <dsp:cNvPr id="0" name=""/>
        <dsp:cNvSpPr/>
      </dsp:nvSpPr>
      <dsp:spPr>
        <a:xfrm>
          <a:off x="3799114" y="551"/>
          <a:ext cx="1545771" cy="15457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Mission</a:t>
          </a:r>
          <a:endParaRPr lang="en-US" sz="2400" b="1" kern="1200" dirty="0"/>
        </a:p>
      </dsp:txBody>
      <dsp:txXfrm>
        <a:off x="4025487" y="226924"/>
        <a:ext cx="1093025" cy="1093025"/>
      </dsp:txXfrm>
    </dsp:sp>
    <dsp:sp modelId="{7B337C69-903C-AC4E-A685-73792EB54BFF}">
      <dsp:nvSpPr>
        <dsp:cNvPr id="0" name=""/>
        <dsp:cNvSpPr/>
      </dsp:nvSpPr>
      <dsp:spPr>
        <a:xfrm>
          <a:off x="5812419" y="2013857"/>
          <a:ext cx="1545771" cy="154577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Strategy</a:t>
          </a:r>
          <a:endParaRPr lang="en-US" sz="2200" b="1" kern="1200" dirty="0"/>
        </a:p>
      </dsp:txBody>
      <dsp:txXfrm>
        <a:off x="6038792" y="2240230"/>
        <a:ext cx="1093025" cy="1093025"/>
      </dsp:txXfrm>
    </dsp:sp>
    <dsp:sp modelId="{BA42DCA4-C390-C54D-91C8-0F1E73E47CE0}">
      <dsp:nvSpPr>
        <dsp:cNvPr id="0" name=""/>
        <dsp:cNvSpPr/>
      </dsp:nvSpPr>
      <dsp:spPr>
        <a:xfrm>
          <a:off x="3799114" y="4027162"/>
          <a:ext cx="1545771" cy="154577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Research/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Prototypes</a:t>
          </a:r>
          <a:endParaRPr lang="en-US" sz="1800" b="1" kern="1200" dirty="0"/>
        </a:p>
      </dsp:txBody>
      <dsp:txXfrm>
        <a:off x="4025487" y="4253535"/>
        <a:ext cx="1093025" cy="1093025"/>
      </dsp:txXfrm>
    </dsp:sp>
    <dsp:sp modelId="{7EAF521A-485E-D246-A249-B5BA1B46C378}">
      <dsp:nvSpPr>
        <dsp:cNvPr id="0" name=""/>
        <dsp:cNvSpPr/>
      </dsp:nvSpPr>
      <dsp:spPr>
        <a:xfrm>
          <a:off x="1785808" y="2013857"/>
          <a:ext cx="1545771" cy="1545771"/>
        </a:xfrm>
        <a:prstGeom prst="ellipse">
          <a:avLst/>
        </a:prstGeom>
        <a:solidFill>
          <a:srgbClr val="FF6A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IB MYP</a:t>
          </a:r>
          <a:endParaRPr lang="en-US" sz="2400" b="1" kern="1200" dirty="0"/>
        </a:p>
      </dsp:txBody>
      <dsp:txXfrm>
        <a:off x="2012181" y="2240230"/>
        <a:ext cx="1093025" cy="109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52FE3-513D-2248-909E-CEEC9FA50E5D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32EA0-0C75-B944-B7B9-6BC85045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89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AE45C-AD3D-EA45-9FE2-E010B8760A73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EA27E-16C3-D149-A228-DC06B2D5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A27E-16C3-D149-A228-DC06B2D53F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does it matter if our </a:t>
            </a:r>
            <a:r>
              <a:rPr lang="en-US" baseline="0" dirty="0" err="1" smtClean="0"/>
              <a:t>organizaions</a:t>
            </a:r>
            <a:r>
              <a:rPr lang="en-US" baseline="0" dirty="0" smtClean="0"/>
              <a:t> support agile teaching and learning? </a:t>
            </a:r>
            <a:r>
              <a:rPr lang="en-US" dirty="0" smtClean="0"/>
              <a:t>Published in WSJ, Research from Third Way</a:t>
            </a:r>
            <a:r>
              <a:rPr lang="en-US" baseline="0" dirty="0" smtClean="0"/>
              <a:t> –US based think-tank.</a:t>
            </a:r>
          </a:p>
          <a:p>
            <a:r>
              <a:rPr lang="en-US" dirty="0" smtClean="0"/>
              <a:t>Title</a:t>
            </a:r>
            <a:r>
              <a:rPr lang="en-US" baseline="0" dirty="0" smtClean="0"/>
              <a:t> says it all: I</a:t>
            </a:r>
            <a:r>
              <a:rPr lang="en-US" dirty="0" smtClean="0"/>
              <a:t>s-your-job-routine-if-so-its-probably-disappearing!</a:t>
            </a:r>
          </a:p>
          <a:p>
            <a:r>
              <a:rPr lang="en-US" dirty="0" smtClean="0"/>
              <a:t>What’s taking their</a:t>
            </a:r>
            <a:r>
              <a:rPr lang="en-US" baseline="0" dirty="0" smtClean="0"/>
              <a:t> place?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0BB6-AD98-344B-8B98-344722918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says it all: I</a:t>
            </a:r>
            <a:r>
              <a:rPr lang="en-US" dirty="0" smtClean="0"/>
              <a:t>s-your-job-routine-if-so-its-probably-disappearing!</a:t>
            </a:r>
          </a:p>
          <a:p>
            <a:r>
              <a:rPr lang="en-US" dirty="0" smtClean="0"/>
              <a:t>What’s taking their</a:t>
            </a:r>
            <a:r>
              <a:rPr lang="en-US" baseline="0" dirty="0" smtClean="0"/>
              <a:t> place?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0BB6-AD98-344B-8B98-344722918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does it matter if our </a:t>
            </a:r>
            <a:r>
              <a:rPr lang="en-US" baseline="0" dirty="0" err="1" smtClean="0"/>
              <a:t>organizaions</a:t>
            </a:r>
            <a:r>
              <a:rPr lang="en-US" baseline="0" dirty="0" smtClean="0"/>
              <a:t> support agile teaching and learning? </a:t>
            </a:r>
            <a:r>
              <a:rPr lang="en-US" dirty="0" smtClean="0"/>
              <a:t>Published in WSJ, Research from Third Way</a:t>
            </a:r>
            <a:r>
              <a:rPr lang="en-US" baseline="0" dirty="0" smtClean="0"/>
              <a:t> –US based think-tank.</a:t>
            </a:r>
          </a:p>
          <a:p>
            <a:r>
              <a:rPr lang="en-US" dirty="0" smtClean="0"/>
              <a:t>Title</a:t>
            </a:r>
            <a:r>
              <a:rPr lang="en-US" baseline="0" dirty="0" smtClean="0"/>
              <a:t> says it all: I</a:t>
            </a:r>
            <a:r>
              <a:rPr lang="en-US" dirty="0" smtClean="0"/>
              <a:t>s-your-job-routine-if-so-its-probably-disappearing!</a:t>
            </a:r>
          </a:p>
          <a:p>
            <a:r>
              <a:rPr lang="en-US" dirty="0" smtClean="0"/>
              <a:t>What’s taking their</a:t>
            </a:r>
            <a:r>
              <a:rPr lang="en-US" baseline="0" dirty="0" smtClean="0"/>
              <a:t> place?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0BB6-AD98-344B-8B98-344722918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1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does it matter if our </a:t>
            </a:r>
            <a:r>
              <a:rPr lang="en-US" baseline="0" dirty="0" err="1" smtClean="0"/>
              <a:t>organizaions</a:t>
            </a:r>
            <a:r>
              <a:rPr lang="en-US" baseline="0" dirty="0" smtClean="0"/>
              <a:t> support agile teaching and learning? </a:t>
            </a:r>
            <a:r>
              <a:rPr lang="en-US" dirty="0" smtClean="0"/>
              <a:t>Published in WSJ, Research from Third Way</a:t>
            </a:r>
            <a:r>
              <a:rPr lang="en-US" baseline="0" dirty="0" smtClean="0"/>
              <a:t> –US based think-tank.</a:t>
            </a:r>
          </a:p>
          <a:p>
            <a:r>
              <a:rPr lang="en-US" dirty="0" smtClean="0"/>
              <a:t>Title</a:t>
            </a:r>
            <a:r>
              <a:rPr lang="en-US" baseline="0" dirty="0" smtClean="0"/>
              <a:t> says it all: I</a:t>
            </a:r>
            <a:r>
              <a:rPr lang="en-US" dirty="0" smtClean="0"/>
              <a:t>s-your-job-routine-if-so-its-probably-disappearing!</a:t>
            </a:r>
          </a:p>
          <a:p>
            <a:r>
              <a:rPr lang="en-US" dirty="0" smtClean="0"/>
              <a:t>What’s taking their</a:t>
            </a:r>
            <a:r>
              <a:rPr lang="en-US" baseline="0" dirty="0" smtClean="0"/>
              <a:t> place?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0BB6-AD98-344B-8B98-344722918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does it matter if our </a:t>
            </a:r>
            <a:r>
              <a:rPr lang="en-US" baseline="0" dirty="0" err="1" smtClean="0"/>
              <a:t>organizaions</a:t>
            </a:r>
            <a:r>
              <a:rPr lang="en-US" baseline="0" dirty="0" smtClean="0"/>
              <a:t> support agile teaching and learning? </a:t>
            </a:r>
            <a:r>
              <a:rPr lang="en-US" dirty="0" smtClean="0"/>
              <a:t>Published in WSJ, Research from Third Way</a:t>
            </a:r>
            <a:r>
              <a:rPr lang="en-US" baseline="0" dirty="0" smtClean="0"/>
              <a:t> –US based think-tank.</a:t>
            </a:r>
          </a:p>
          <a:p>
            <a:r>
              <a:rPr lang="en-US" dirty="0" smtClean="0"/>
              <a:t>Title</a:t>
            </a:r>
            <a:r>
              <a:rPr lang="en-US" baseline="0" dirty="0" smtClean="0"/>
              <a:t> says it all: I</a:t>
            </a:r>
            <a:r>
              <a:rPr lang="en-US" dirty="0" smtClean="0"/>
              <a:t>s-your-job-routine-if-so-its-probably-disappearing!</a:t>
            </a:r>
          </a:p>
          <a:p>
            <a:r>
              <a:rPr lang="en-US" dirty="0" smtClean="0"/>
              <a:t>What’s taking their</a:t>
            </a:r>
            <a:r>
              <a:rPr lang="en-US" baseline="0" dirty="0" smtClean="0"/>
              <a:t> place?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0BB6-AD98-344B-8B98-344722918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0BB6-AD98-344B-8B98-3447229183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A27E-16C3-D149-A228-DC06B2D53F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F60D-E35A-1047-ADE1-16C6301B490C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A106-8F92-F048-A4A0-B6E60AAD54DF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2BD2-AF1E-DA4B-9D97-3C1D7E01FABC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18E-B2FB-9846-AF13-589693F07B4C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2C7-0D6A-E542-90C5-CCC822CA34CB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A842-AFBB-2E4F-ADF6-BE72421E66DE}" type="datetime1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F8A7-AB61-A243-8945-2A779FB3D134}" type="datetime1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8F53-8785-CC46-8E4A-E752367899D8}" type="datetime1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9387-7CD0-BA42-A402-1A5347EC64AF}" type="datetime1">
              <a:rPr lang="en-US" smtClean="0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C875-65EA-FC4B-9ED4-BB6A0DF6B2C7}" type="datetime1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0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EDA-0F66-9E4D-BF24-B04B7EF4A1CA}" type="datetime1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96C7-1ADE-AB44-BE24-E28A59E3AE73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Student Led Inquiry @NIS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1B0D-7F74-284B-8699-65A0AA73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nischina.org/page.cfm?p=506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hyperlink" Target="http://www.isb.bj.edu.cn/page.cfm?p=521" TargetMode="External"/><Relationship Id="rId5" Type="http://schemas.openxmlformats.org/officeDocument/2006/relationships/image" Target="../media/image33.png"/><Relationship Id="rId6" Type="http://schemas.openxmlformats.org/officeDocument/2006/relationships/hyperlink" Target="https://issuu.com/shanghaiamericanschool/docs/21st_century_learners_cropped" TargetMode="External"/><Relationship Id="rId7" Type="http://schemas.openxmlformats.org/officeDocument/2006/relationships/image" Target="../media/image34.png"/><Relationship Id="rId8" Type="http://schemas.openxmlformats.org/officeDocument/2006/relationships/hyperlink" Target="http://www.ampedprg.com/" TargetMode="External"/><Relationship Id="rId9" Type="http://schemas.openxmlformats.org/officeDocument/2006/relationships/image" Target="../media/image35.jpeg"/><Relationship Id="rId1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hyperlink" Target="http://www.nischina.org/page.cfm?p=50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reports.weforum.org/future-of-jobs-2016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hyperlink" Target="http://blogs.wsj.com/economics/2015/04/08/is-your-job-routine-if-so-its-probably-disappearin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hyperlink" Target="http://blogs.wsj.com/economics/2015/04/08/is-your-job-routine-if-so-its-probably-disappearin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ampedprg.com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hyperlink" Target="http://www.gallup.com/opinion/gallup/170525/school-cliff-student-engagement-drops-school-year.asp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ted.com/talks/dan_pink_on_motivation" TargetMode="Externa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ted.com/talks/dan_pink_on_motiv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84131"/>
          </a:xfrm>
        </p:spPr>
        <p:txBody>
          <a:bodyPr>
            <a:noAutofit/>
          </a:bodyPr>
          <a:lstStyle/>
          <a:p>
            <a:pPr algn="ctr"/>
            <a:r>
              <a:rPr lang="en-US" sz="105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What is the </a:t>
            </a:r>
            <a:r>
              <a:rPr lang="en-US" sz="10500" b="1" kern="0" dirty="0" smtClean="0">
                <a:latin typeface="Adobe Gothic Std B" charset="-127"/>
                <a:ea typeface="Adobe Gothic Std B" charset="-127"/>
                <a:cs typeface="Adobe Gothic Std B" charset="-127"/>
              </a:rPr>
              <a:t>purpose</a:t>
            </a:r>
            <a:r>
              <a:rPr lang="en-US" sz="105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of school?</a:t>
            </a:r>
            <a:endParaRPr lang="en-US" sz="10500" b="1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8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84131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What is the purpose of </a:t>
            </a:r>
            <a:r>
              <a:rPr lang="en-US" sz="10000" b="1" dirty="0" smtClean="0">
                <a:solidFill>
                  <a:srgbClr val="7030A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(our) </a:t>
            </a:r>
            <a:r>
              <a:rPr lang="en-US" sz="10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school?</a:t>
            </a:r>
            <a:endParaRPr lang="en-US" sz="10000" b="1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2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7" y="0"/>
            <a:ext cx="8017846" cy="56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3"/>
            <a:ext cx="9144000" cy="466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7810" y="5652774"/>
            <a:ext cx="26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 more at </a:t>
            </a:r>
            <a:r>
              <a:rPr lang="en-US" dirty="0" err="1" smtClean="0">
                <a:hlinkClick r:id="rId4"/>
              </a:rPr>
              <a:t>nischina.org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5" y="0"/>
            <a:ext cx="8326664" cy="6050188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solidFill>
                  <a:schemeClr val="accent4"/>
                </a:solidFill>
                <a:latin typeface="Arial Hebrew" charset="-79"/>
                <a:ea typeface="Arial Hebrew" charset="-79"/>
                <a:cs typeface="Arial Hebrew" charset="-79"/>
              </a:rPr>
              <a:t>How might we... </a:t>
            </a:r>
            <a:r>
              <a:rPr lang="en-US" sz="6600" b="1" u="sng" dirty="0" smtClean="0">
                <a:latin typeface="Arial Hebrew" charset="-79"/>
                <a:ea typeface="Arial Hebrew" charset="-79"/>
                <a:cs typeface="Arial Hebrew" charset="-79"/>
              </a:rPr>
              <a:t/>
            </a:r>
            <a:br>
              <a:rPr lang="en-US" sz="6600" b="1" u="sng" dirty="0" smtClean="0">
                <a:latin typeface="Arial Hebrew" charset="-79"/>
                <a:ea typeface="Arial Hebrew" charset="-79"/>
                <a:cs typeface="Arial Hebrew" charset="-79"/>
              </a:rPr>
            </a:br>
            <a:r>
              <a:rPr lang="en-US" sz="6600" b="1" dirty="0" smtClean="0">
                <a:solidFill>
                  <a:schemeClr val="accent2"/>
                </a:solidFill>
                <a:latin typeface="Arial Hebrew" charset="-79"/>
                <a:ea typeface="Arial Hebrew" charset="-79"/>
                <a:cs typeface="Arial Hebrew" charset="-79"/>
              </a:rPr>
              <a:t>create structures to support the kinds of learning we’d like to see more of at NIS?</a:t>
            </a:r>
            <a:endParaRPr lang="en-US" sz="6600" b="1" dirty="0">
              <a:solidFill>
                <a:schemeClr val="accent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64455194"/>
              </p:ext>
            </p:extLst>
          </p:nvPr>
        </p:nvGraphicFramePr>
        <p:xfrm>
          <a:off x="0" y="0"/>
          <a:ext cx="9144000" cy="55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2143FD-4419-DF43-9FCB-A6454BD1A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43ED37-D4AB-8649-B191-6443B92F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B337C69-903C-AC4E-A685-73792EB5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42DCA4-C390-C54D-91C8-0F1E73E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AF521A-485E-D246-A249-B5BA1B46C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981" y="776307"/>
            <a:ext cx="8924019" cy="5245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Block Three, Every </a:t>
            </a:r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chool Day (“Center of things!”)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Incubator for Student V/C </a:t>
            </a:r>
            <a:r>
              <a:rPr lang="en-US" b="1" dirty="0">
                <a:solidFill>
                  <a:srgbClr val="0070C0"/>
                </a:solidFill>
              </a:rPr>
              <a:t>&amp; Bursting the Bubble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Groups of 10-12 Grade 6/7 students assigned </a:t>
            </a:r>
            <a:r>
              <a:rPr lang="en-US" b="1" dirty="0">
                <a:solidFill>
                  <a:srgbClr val="7030A0"/>
                </a:solidFill>
              </a:rPr>
              <a:t>to </a:t>
            </a:r>
            <a:r>
              <a:rPr lang="en-US" b="1" dirty="0" smtClean="0">
                <a:solidFill>
                  <a:srgbClr val="7030A0"/>
                </a:solidFill>
              </a:rPr>
              <a:t>Advisors</a:t>
            </a:r>
            <a:endParaRPr lang="en-US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Blocks of Advisory, One Block of Life 101 (Kris B.)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5 Blocks: </a:t>
            </a:r>
            <a:r>
              <a:rPr lang="en-US" b="1" dirty="0">
                <a:solidFill>
                  <a:srgbClr val="7030A0"/>
                </a:solidFill>
              </a:rPr>
              <a:t>Sustained, structured interdisciplinary </a:t>
            </a:r>
            <a:r>
              <a:rPr lang="en-US" b="1" dirty="0" smtClean="0">
                <a:solidFill>
                  <a:srgbClr val="7030A0"/>
                </a:solidFill>
              </a:rPr>
              <a:t>inquiry!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Frequent community sharing events!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630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Grades 6 /7 SY 17-18</a:t>
            </a:r>
            <a:endParaRPr lang="en-US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8650" y="158663"/>
            <a:ext cx="7886700" cy="77630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What’s the structure?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32114" y="5326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56"/>
            <a:ext cx="2152041" cy="2152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" y="3413835"/>
            <a:ext cx="3273455" cy="2377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68" y="1057078"/>
            <a:ext cx="3020467" cy="2186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64" y="1188327"/>
            <a:ext cx="2913177" cy="1942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37" y="3365614"/>
            <a:ext cx="2558526" cy="2236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36" y="3467928"/>
            <a:ext cx="2770005" cy="21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" y="227618"/>
            <a:ext cx="1830163" cy="178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64" y="256497"/>
            <a:ext cx="1905764" cy="1760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49" y="2411186"/>
            <a:ext cx="2099598" cy="1948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" y="2411186"/>
            <a:ext cx="2071550" cy="1948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96" y="256498"/>
            <a:ext cx="2299250" cy="1760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12" y="2411435"/>
            <a:ext cx="1927052" cy="19485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" y="4545030"/>
            <a:ext cx="1505492" cy="21632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33" y="2411186"/>
            <a:ext cx="2088546" cy="1948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22" y="227618"/>
            <a:ext cx="1776874" cy="1825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9" y="4579600"/>
            <a:ext cx="1015319" cy="13491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09" y="4579600"/>
            <a:ext cx="972834" cy="1364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02" y="4563914"/>
            <a:ext cx="1025939" cy="13114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72" y="4579600"/>
            <a:ext cx="1179390" cy="13491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93" y="4579600"/>
            <a:ext cx="888713" cy="13491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43" y="5984697"/>
            <a:ext cx="602190" cy="803804"/>
          </a:xfrm>
          <a:prstGeom prst="rect">
            <a:avLst/>
          </a:prstGeom>
        </p:spPr>
      </p:pic>
      <p:pic>
        <p:nvPicPr>
          <p:cNvPr id="20" name="Picture 19" descr="C:\Users\DELL\Desktop\Documents\China 2015\China 2015\Professional Photos\Nick Baker 2014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85" y="4579600"/>
            <a:ext cx="1315021" cy="199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98654" y="6574972"/>
            <a:ext cx="974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Nick Baker</a:t>
            </a:r>
            <a:endParaRPr lang="en-US" sz="1400" b="1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5159009" y="6006504"/>
            <a:ext cx="1901608" cy="776307"/>
          </a:xfrm>
        </p:spPr>
        <p:txBody>
          <a:bodyPr/>
          <a:lstStyle/>
          <a:p>
            <a:pPr algn="ctr"/>
            <a:r>
              <a:rPr lang="en-US" b="1" u="sng" smtClean="0">
                <a:solidFill>
                  <a:schemeClr val="accent2"/>
                </a:solidFill>
              </a:rPr>
              <a:t>Who?</a:t>
            </a:r>
            <a:endParaRPr lang="en-US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630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What about other classes?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48232"/>
              </p:ext>
            </p:extLst>
          </p:nvPr>
        </p:nvGraphicFramePr>
        <p:xfrm>
          <a:off x="412398" y="929225"/>
          <a:ext cx="8339715" cy="51352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46438"/>
                <a:gridCol w="1721164"/>
                <a:gridCol w="1721470"/>
                <a:gridCol w="2150643"/>
              </a:tblGrid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Subject Area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Classes per cycle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Classes per year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% of IB Requirement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1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English A/B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4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88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176%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5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Mandarin A/B or German A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4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88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176%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37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French/Spanish B </a:t>
                      </a: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or </a:t>
                      </a:r>
                      <a:r>
                        <a:rPr lang="en-US" sz="1800" b="1" dirty="0">
                          <a:effectLst/>
                        </a:rPr>
                        <a:t>ECSS </a:t>
                      </a:r>
                      <a:endParaRPr lang="en-US" sz="18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Or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Korean </a:t>
                      </a:r>
                      <a:r>
                        <a:rPr lang="en-US" sz="1800" b="1" dirty="0">
                          <a:effectLst/>
                        </a:rPr>
                        <a:t>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4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88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176%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1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Science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4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88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176%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0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Maths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4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88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176%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1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Humanties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66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132%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03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Art, Drama, and Music 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66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132%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1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Design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66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132%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03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Physical Education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66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132%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1813" y="2781300"/>
            <a:ext cx="553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260"/>
            <a:ext cx="9144000" cy="83589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8650" y="158663"/>
            <a:ext cx="7886700" cy="77630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Are we </a:t>
            </a:r>
            <a:r>
              <a:rPr lang="en-US" b="1" i="1" u="sng" dirty="0" smtClean="0">
                <a:solidFill>
                  <a:schemeClr val="accent2"/>
                </a:solidFill>
              </a:rPr>
              <a:t>alone</a:t>
            </a:r>
            <a:r>
              <a:rPr lang="en-US" b="1" u="sng" dirty="0" smtClean="0">
                <a:solidFill>
                  <a:schemeClr val="accent2"/>
                </a:solidFill>
              </a:rPr>
              <a:t> in this?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32114" y="5326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075891"/>
            <a:ext cx="6261100" cy="123190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9" y="2463285"/>
            <a:ext cx="3482597" cy="911902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9" y="3761224"/>
            <a:ext cx="5305371" cy="783562"/>
          </a:xfrm>
          <a:prstGeom prst="rect">
            <a:avLst/>
          </a:prstGeom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5716"/>
            <a:ext cx="3983064" cy="1134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52" y="4140740"/>
            <a:ext cx="1714284" cy="8314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48" y="4509346"/>
            <a:ext cx="2447667" cy="1582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1" y="4747736"/>
            <a:ext cx="3142167" cy="11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30" y="24549"/>
            <a:ext cx="4196939" cy="5936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3704" y="5898995"/>
            <a:ext cx="6129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Most Likely to Succeed. [Picture]. Retrieved from http://</a:t>
            </a:r>
            <a:r>
              <a:rPr lang="en-US" sz="1000" dirty="0" err="1" smtClean="0"/>
              <a:t>amppob.com</a:t>
            </a:r>
            <a:r>
              <a:rPr lang="en-US" sz="1000" dirty="0" smtClean="0"/>
              <a:t>/most-likely-to-succeed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3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28650" y="158663"/>
            <a:ext cx="7886700" cy="77630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What will we call it?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451" y="1102063"/>
            <a:ext cx="150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ROARS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3331" y="2691665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CNU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3364" y="1054133"/>
            <a:ext cx="1587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</a:rPr>
              <a:t>AMPed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2325" y="870468"/>
            <a:ext cx="1444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Sparks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8120" y="1659766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iLab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472" y="370532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The Hub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863" y="4944758"/>
            <a:ext cx="1239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SV&amp;C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7665" y="2341097"/>
            <a:ext cx="1139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REAL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7665" y="3978576"/>
            <a:ext cx="1507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STRIVE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1362" y="3082026"/>
            <a:ext cx="291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941100"/>
                </a:solidFill>
              </a:rPr>
              <a:t>NISRevolution</a:t>
            </a:r>
            <a:endParaRPr lang="en-US" sz="3600" b="1" dirty="0">
              <a:solidFill>
                <a:srgbClr val="9411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984" y="5235471"/>
            <a:ext cx="263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5"/>
                </a:solidFill>
              </a:rPr>
              <a:t>NISEvolution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3088" y="1967433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Block3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9231" y="3382160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</a:rPr>
              <a:t>Blockx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0698" y="4637685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CogNISe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3681" y="2526224"/>
            <a:ext cx="1297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Flyers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3450" y="1700464"/>
            <a:ext cx="21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Mynovate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468" y="2681207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Connects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8121" y="906489"/>
            <a:ext cx="1591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41100"/>
                </a:solidFill>
              </a:rPr>
              <a:t>STORM</a:t>
            </a:r>
            <a:endParaRPr lang="en-US" sz="3600" b="1" dirty="0">
              <a:solidFill>
                <a:srgbClr val="9411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777" y="4462475"/>
            <a:ext cx="153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Jaiyou</a:t>
            </a:r>
            <a:r>
              <a:rPr lang="en-US" sz="3600" b="1" dirty="0" smtClean="0">
                <a:solidFill>
                  <a:srgbClr val="C00000"/>
                </a:solidFill>
              </a:rPr>
              <a:t>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495" y="4042758"/>
            <a:ext cx="193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NISCover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70738" y="5265624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SLI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982" y="776307"/>
            <a:ext cx="3473244" cy="5245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Communicate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Refine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Connect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Launch!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Scale?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630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Next Steps…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6" y="1074653"/>
            <a:ext cx="5067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3"/>
            <a:ext cx="9144000" cy="466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7810" y="5652774"/>
            <a:ext cx="26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 more at </a:t>
            </a:r>
            <a:r>
              <a:rPr lang="en-US" dirty="0" err="1" smtClean="0">
                <a:hlinkClick r:id="rId5"/>
              </a:rPr>
              <a:t>nischina.org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7340"/>
            <a:ext cx="7886700" cy="794284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Top 10 In-Demand Skills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786" y="1021624"/>
            <a:ext cx="4409162" cy="46526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Complex Problem-Solving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Critical Thinking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Creativity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Emotional Intelligence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Management</a:t>
            </a:r>
            <a:endParaRPr lang="en-US" sz="4400" b="1" dirty="0">
              <a:solidFill>
                <a:srgbClr val="7030A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44389" y="1021624"/>
            <a:ext cx="4347111" cy="4858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Cognitive Flexibility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Negotiation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Service Orientation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Coordinating with Others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Judgement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6663" y="5695414"/>
            <a:ext cx="583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Future of Jobs Report. World Economic Forum,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4" y="0"/>
            <a:ext cx="8678951" cy="579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4892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6663" y="5695414"/>
            <a:ext cx="620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6"/>
              </a:rPr>
              <a:t>“Is Your Job ‘Routine’? If So, It’s Probably Disappearing.”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4" y="0"/>
            <a:ext cx="8678951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6663" y="5695414"/>
            <a:ext cx="620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5"/>
              </a:rPr>
              <a:t>“Is Your Job ‘Routine’? If So, It’s Probably Disappearing.”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363" cy="5617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4441" y="5617029"/>
            <a:ext cx="419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Credit: </a:t>
            </a:r>
            <a:r>
              <a:rPr lang="en-US" sz="1200" dirty="0" smtClean="0">
                <a:hlinkClick r:id="rId4"/>
              </a:rPr>
              <a:t>Martin </a:t>
            </a:r>
            <a:r>
              <a:rPr lang="en-US" sz="1200" dirty="0" err="1" smtClean="0">
                <a:hlinkClick r:id="rId4"/>
              </a:rPr>
              <a:t>Ruthivilaivan</a:t>
            </a:r>
            <a:r>
              <a:rPr lang="en-US" sz="1200" dirty="0" smtClean="0">
                <a:hlinkClick r:id="rId4"/>
              </a:rPr>
              <a:t>, </a:t>
            </a:r>
            <a:r>
              <a:rPr lang="en-US" sz="1200" dirty="0" err="1" smtClean="0">
                <a:hlinkClick r:id="rId4"/>
              </a:rPr>
              <a:t>Shekou</a:t>
            </a:r>
            <a:r>
              <a:rPr lang="en-US" sz="1200" dirty="0" smtClean="0">
                <a:hlinkClick r:id="rId4"/>
              </a:rPr>
              <a:t> International School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5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7594600" cy="612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9357" y="5875179"/>
            <a:ext cx="6129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School Cliff. [Picture]. Retrieved from http://educationinhudson.com/student engagement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080655" y="5016664"/>
            <a:ext cx="313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Source: The Gallup Student 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7595" y="5759532"/>
            <a:ext cx="1745673" cy="115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9357" y="688768"/>
            <a:ext cx="5026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“The School Cliff”</a:t>
            </a:r>
            <a:endParaRPr lang="en-US" sz="4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7595" y="5759532"/>
            <a:ext cx="1745673" cy="115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4225636" cy="6057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8461" y="5775885"/>
            <a:ext cx="459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Drive. [Picture]. </a:t>
            </a:r>
            <a:r>
              <a:rPr lang="en-US" sz="1600" dirty="0" smtClean="0">
                <a:hlinkClick r:id="rId4"/>
              </a:rPr>
              <a:t>See Daniel Pink’s TED Talk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82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106"/>
            <a:ext cx="9144000" cy="8358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7994" y="1891429"/>
            <a:ext cx="4221272" cy="4025661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3787" y="118877"/>
            <a:ext cx="3889331" cy="3789244"/>
          </a:xfrm>
          <a:prstGeom prst="ellipse">
            <a:avLst/>
          </a:prstGeom>
          <a:noFill/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21271" y="1891430"/>
            <a:ext cx="4323566" cy="4025661"/>
          </a:xfrm>
          <a:prstGeom prst="ellipse">
            <a:avLst/>
          </a:prstGeom>
          <a:noFill/>
          <a:ln w="539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4480" y="863083"/>
            <a:ext cx="3727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AUTONOMY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141" y="3446457"/>
            <a:ext cx="2948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MASTERY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648" y="3446457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</a:rPr>
              <a:t>PURPOSE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13645" y="651353"/>
            <a:ext cx="2539476" cy="2994622"/>
          </a:xfrm>
          <a:prstGeom prst="line">
            <a:avLst/>
          </a:prstGeom>
          <a:ln w="1841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79352" y="-71373"/>
            <a:ext cx="3742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MOTIVATION!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4058" y="5800321"/>
            <a:ext cx="307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hlinkClick r:id="rId3"/>
              </a:rPr>
              <a:t>See </a:t>
            </a:r>
            <a:r>
              <a:rPr lang="en-US" sz="1600" dirty="0" smtClean="0">
                <a:hlinkClick r:id="rId3"/>
              </a:rPr>
              <a:t>Daniel Pink’s TED Talk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S PPT template" id="{179C24B1-44A3-4A48-816F-15901E242A2E}" vid="{C86B14DE-567C-AA40-8EC0-9F33E8557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 PPT template</Template>
  <TotalTime>4720</TotalTime>
  <Words>543</Words>
  <Application>Microsoft Macintosh PowerPoint</Application>
  <PresentationFormat>On-screen Show (4:3)</PresentationFormat>
  <Paragraphs>142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Adobe Gothic Std B</vt:lpstr>
      <vt:lpstr>Arial Hebrew</vt:lpstr>
      <vt:lpstr>Arial Rounded MT Bold</vt:lpstr>
      <vt:lpstr>Calibri</vt:lpstr>
      <vt:lpstr>Calibri Light</vt:lpstr>
      <vt:lpstr>Times New Roman</vt:lpstr>
      <vt:lpstr>Arial</vt:lpstr>
      <vt:lpstr>Office Theme</vt:lpstr>
      <vt:lpstr>What is the purpose of school?</vt:lpstr>
      <vt:lpstr>PowerPoint Presentation</vt:lpstr>
      <vt:lpstr>Top 10 In-Demand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purpose of (our) school?</vt:lpstr>
      <vt:lpstr>PowerPoint Presentation</vt:lpstr>
      <vt:lpstr>PowerPoint Presentation</vt:lpstr>
      <vt:lpstr>How might we...  create structures to support the kinds of learning we’d like to see more of at NIS?</vt:lpstr>
      <vt:lpstr>PowerPoint Presentation</vt:lpstr>
      <vt:lpstr>Grades 6 /7 SY 17-18</vt:lpstr>
      <vt:lpstr>What’s the structure?</vt:lpstr>
      <vt:lpstr>Who?</vt:lpstr>
      <vt:lpstr>What about other classes?</vt:lpstr>
      <vt:lpstr>Are we alone in this?</vt:lpstr>
      <vt:lpstr>What will we call it?</vt:lpstr>
      <vt:lpstr>Next Steps…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purpose of school?</dc:title>
  <dc:creator>Kasson Bratton</dc:creator>
  <cp:lastModifiedBy>Kasson Bratton</cp:lastModifiedBy>
  <cp:revision>58</cp:revision>
  <cp:lastPrinted>2016-12-10T22:55:34Z</cp:lastPrinted>
  <dcterms:created xsi:type="dcterms:W3CDTF">2016-12-06T01:22:42Z</dcterms:created>
  <dcterms:modified xsi:type="dcterms:W3CDTF">2017-03-21T07:20:47Z</dcterms:modified>
</cp:coreProperties>
</file>