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</p:sldIdLst>
  <p:sldSz cx="9144000" cy="6858000"/>
  <p:notesSz cx="6858000" cy="9144000"/>
  <p:defaultTextStyle>
    <a:lvl1pPr marL="40639" marR="40639">
      <a:defRPr>
        <a:uFill>
          <a:solidFill/>
        </a:uFill>
        <a:latin typeface="+mn-lt"/>
        <a:ea typeface="+mn-ea"/>
        <a:cs typeface="+mn-cs"/>
        <a:sym typeface="Arial"/>
      </a:defRPr>
    </a:lvl1pPr>
    <a:lvl2pPr marL="40639" marR="40639" indent="342900">
      <a:defRPr>
        <a:uFill>
          <a:solidFill/>
        </a:uFill>
        <a:latin typeface="+mn-lt"/>
        <a:ea typeface="+mn-ea"/>
        <a:cs typeface="+mn-cs"/>
        <a:sym typeface="Arial"/>
      </a:defRPr>
    </a:lvl2pPr>
    <a:lvl3pPr marL="40639" marR="40639" indent="685800">
      <a:defRPr>
        <a:uFill>
          <a:solidFill/>
        </a:uFill>
        <a:latin typeface="+mn-lt"/>
        <a:ea typeface="+mn-ea"/>
        <a:cs typeface="+mn-cs"/>
        <a:sym typeface="Arial"/>
      </a:defRPr>
    </a:lvl3pPr>
    <a:lvl4pPr marL="40639" marR="40639" indent="1028700">
      <a:defRPr>
        <a:uFill>
          <a:solidFill/>
        </a:uFill>
        <a:latin typeface="+mn-lt"/>
        <a:ea typeface="+mn-ea"/>
        <a:cs typeface="+mn-cs"/>
        <a:sym typeface="Arial"/>
      </a:defRPr>
    </a:lvl4pPr>
    <a:lvl5pPr marL="40639" marR="40639" indent="1371600">
      <a:defRPr>
        <a:uFill>
          <a:solidFill/>
        </a:uFill>
        <a:latin typeface="+mn-lt"/>
        <a:ea typeface="+mn-ea"/>
        <a:cs typeface="+mn-cs"/>
        <a:sym typeface="Arial"/>
      </a:defRPr>
    </a:lvl5pPr>
    <a:lvl6pPr marL="40639" marR="40639" indent="1714500">
      <a:defRPr>
        <a:uFill>
          <a:solidFill/>
        </a:uFill>
        <a:latin typeface="+mn-lt"/>
        <a:ea typeface="+mn-ea"/>
        <a:cs typeface="+mn-cs"/>
        <a:sym typeface="Arial"/>
      </a:defRPr>
    </a:lvl6pPr>
    <a:lvl7pPr marL="40639" marR="40639" indent="2057400">
      <a:defRPr>
        <a:uFill>
          <a:solidFill/>
        </a:uFill>
        <a:latin typeface="+mn-lt"/>
        <a:ea typeface="+mn-ea"/>
        <a:cs typeface="+mn-cs"/>
        <a:sym typeface="Arial"/>
      </a:defRPr>
    </a:lvl7pPr>
    <a:lvl8pPr marL="40639" marR="40639" indent="2400300">
      <a:defRPr>
        <a:uFill>
          <a:solidFill/>
        </a:uFill>
        <a:latin typeface="+mn-lt"/>
        <a:ea typeface="+mn-ea"/>
        <a:cs typeface="+mn-cs"/>
        <a:sym typeface="Arial"/>
      </a:defRPr>
    </a:lvl8pPr>
    <a:lvl9pPr marL="40639" marR="40639" indent="2743200">
      <a:defRPr>
        <a:uFill>
          <a:solidFill/>
        </a:uFill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28575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28575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85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000000">
              <a:alpha val="25000"/>
            </a:srgbClr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23" name="Shape 2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11" name="Shape 1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600"/>
              </a:spcBef>
              <a:buClr>
                <a:srgbClr val="A8D6FF"/>
              </a:buClr>
              <a:defRPr sz="2800"/>
            </a:lvl2pPr>
            <a:lvl3pPr marL="1183639" indent="-228600">
              <a:spcBef>
                <a:spcPts val="500"/>
              </a:spcBef>
              <a:buClr>
                <a:srgbClr val="78A9A9"/>
              </a:buClr>
              <a:defRPr sz="2400"/>
            </a:lvl3pPr>
            <a:lvl4pPr marL="1640839" indent="-228600">
              <a:spcBef>
                <a:spcPts val="400"/>
              </a:spcBef>
              <a:defRPr sz="2000"/>
            </a:lvl4pPr>
            <a:lvl5pPr marL="2098039" indent="-228600">
              <a:spcBef>
                <a:spcPts val="400"/>
              </a:spcBef>
              <a:buClr>
                <a:srgbClr val="78A9A9"/>
              </a:buClr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  <a:endParaRPr sz="2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  <a:endParaRPr sz="2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  <a:endParaRPr sz="20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12" name="Shape 1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1_Rad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8"/>
          <p:cNvGrpSpPr/>
          <p:nvPr/>
        </p:nvGrpSpPr>
        <p:grpSpPr>
          <a:xfrm>
            <a:off x="0" y="927100"/>
            <a:ext cx="8991600" cy="4495800"/>
            <a:chOff x="0" y="0"/>
            <a:chExt cx="8991600" cy="4495800"/>
          </a:xfrm>
        </p:grpSpPr>
        <p:sp>
          <p:nvSpPr>
            <p:cNvPr id="14" name="Shape 14"/>
            <p:cNvSpPr/>
            <p:nvPr/>
          </p:nvSpPr>
          <p:spPr>
            <a:xfrm>
              <a:off x="685800" y="1143000"/>
              <a:ext cx="7391400" cy="3352800"/>
            </a:xfrm>
            <a:prstGeom prst="roundRect">
              <a:avLst>
                <a:gd name="adj" fmla="val 16667"/>
              </a:avLst>
            </a:prstGeom>
            <a:noFill/>
            <a:ln w="50800" cap="flat">
              <a:solidFill>
                <a:srgbClr val="78A9A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5" name="Shape 15"/>
            <p:cNvSpPr/>
            <p:nvPr/>
          </p:nvSpPr>
          <p:spPr>
            <a:xfrm>
              <a:off x="228600" y="0"/>
              <a:ext cx="7162800" cy="990600"/>
            </a:xfrm>
            <a:prstGeom prst="rect">
              <a:avLst/>
            </a:prstGeom>
            <a:solidFill>
              <a:srgbClr val="FFFFFF"/>
            </a:solidFill>
            <a:ln w="57150" cap="flat">
              <a:solidFill>
                <a:srgbClr val="78A9A9"/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6" name="Shape 16"/>
            <p:cNvSpPr/>
            <p:nvPr/>
          </p:nvSpPr>
          <p:spPr>
            <a:xfrm>
              <a:off x="0" y="457200"/>
              <a:ext cx="8991600" cy="1828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19399" y="0"/>
                  </a:lnTo>
                  <a:cubicBezTo>
                    <a:pt x="20616" y="0"/>
                    <a:pt x="21600" y="4817"/>
                    <a:pt x="21600" y="10800"/>
                  </a:cubicBezTo>
                  <a:cubicBezTo>
                    <a:pt x="21600" y="16762"/>
                    <a:pt x="20616" y="21578"/>
                    <a:pt x="19404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797E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17" name="Shape 17"/>
            <p:cNvSpPr/>
            <p:nvPr/>
          </p:nvSpPr>
          <p:spPr>
            <a:xfrm>
              <a:off x="0" y="2133600"/>
              <a:ext cx="8305800" cy="1588"/>
            </a:xfrm>
            <a:prstGeom prst="line">
              <a:avLst/>
            </a:prstGeom>
            <a:noFill/>
            <a:ln w="508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19" name="Shape 19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20" name="Shape 20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2pPr marL="783590" indent="-285750">
              <a:spcBef>
                <a:spcPts val="600"/>
              </a:spcBef>
              <a:buClr>
                <a:srgbClr val="A8D6FF"/>
              </a:buClr>
              <a:defRPr sz="2800"/>
            </a:lvl2pPr>
            <a:lvl3pPr marL="1183639" indent="-228600">
              <a:spcBef>
                <a:spcPts val="500"/>
              </a:spcBef>
              <a:buClr>
                <a:srgbClr val="78A9A9"/>
              </a:buClr>
              <a:defRPr sz="2400"/>
            </a:lvl3pPr>
            <a:lvl4pPr marL="1640839" indent="-228600">
              <a:spcBef>
                <a:spcPts val="400"/>
              </a:spcBef>
              <a:defRPr sz="2000"/>
            </a:lvl4pPr>
            <a:lvl5pPr marL="2098039" indent="-228600">
              <a:spcBef>
                <a:spcPts val="400"/>
              </a:spcBef>
              <a:buClr>
                <a:srgbClr val="78A9A9"/>
              </a:buClr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  <a:endParaRPr sz="2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  <a:endParaRPr sz="2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  <a:endParaRPr sz="20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21" name="Shape 21"/>
          <p:cNvSpPr/>
          <p:nvPr>
            <p:ph type="sldNum" sz="quarter" idx="2"/>
          </p:nvPr>
        </p:nvSpPr>
        <p:spPr>
          <a:xfrm>
            <a:off x="7478092" y="6440487"/>
            <a:ext cx="283816" cy="27940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/>
          </a:p>
        </p:txBody>
      </p:sp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5"/>
          <p:cNvGrpSpPr/>
          <p:nvPr/>
        </p:nvGrpSpPr>
        <p:grpSpPr>
          <a:xfrm>
            <a:off x="0" y="152400"/>
            <a:ext cx="8686800" cy="6096000"/>
            <a:chOff x="0" y="0"/>
            <a:chExt cx="8686800" cy="6096000"/>
          </a:xfrm>
        </p:grpSpPr>
        <p:sp>
          <p:nvSpPr>
            <p:cNvPr id="2" name="Shape 2"/>
            <p:cNvSpPr/>
            <p:nvPr/>
          </p:nvSpPr>
          <p:spPr>
            <a:xfrm>
              <a:off x="381000" y="381000"/>
              <a:ext cx="8305800" cy="5715000"/>
            </a:xfrm>
            <a:prstGeom prst="roundRect">
              <a:avLst>
                <a:gd name="adj" fmla="val 13727"/>
              </a:avLst>
            </a:prstGeom>
            <a:noFill/>
            <a:ln w="50800" cap="flat">
              <a:solidFill>
                <a:srgbClr val="78A9A9"/>
              </a:solidFill>
              <a:prstDash val="solid"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3" name="Shape 3"/>
            <p:cNvSpPr/>
            <p:nvPr/>
          </p:nvSpPr>
          <p:spPr>
            <a:xfrm>
              <a:off x="0" y="0"/>
              <a:ext cx="8534400" cy="1219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lnTo>
                    <a:pt x="20054" y="0"/>
                  </a:lnTo>
                  <a:cubicBezTo>
                    <a:pt x="20909" y="0"/>
                    <a:pt x="21600" y="4817"/>
                    <a:pt x="21600" y="10800"/>
                  </a:cubicBezTo>
                  <a:cubicBezTo>
                    <a:pt x="21600" y="16762"/>
                    <a:pt x="20909" y="21578"/>
                    <a:pt x="20057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797ED6"/>
            </a:solidFill>
            <a:ln w="9525" cap="flat">
              <a:noFill/>
              <a:round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</a:p>
          </p:txBody>
        </p:sp>
        <p:sp>
          <p:nvSpPr>
            <p:cNvPr id="4" name="Shape 4"/>
            <p:cNvSpPr/>
            <p:nvPr/>
          </p:nvSpPr>
          <p:spPr>
            <a:xfrm>
              <a:off x="0" y="1066800"/>
              <a:ext cx="8077200" cy="1588"/>
            </a:xfrm>
            <a:prstGeom prst="line">
              <a:avLst/>
            </a:prstGeom>
            <a:noFill/>
            <a:ln w="38100" cap="flat">
              <a:solidFill>
                <a:srgbClr val="FFFFF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lvl="0" marL="0" marR="0" defTabSz="457200">
                <a:defRPr sz="1200">
                  <a:uFillTx/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sp>
        <p:nvSpPr>
          <p:cNvPr id="6" name="Shape 6"/>
          <p:cNvSpPr/>
          <p:nvPr>
            <p:ph type="title"/>
          </p:nvPr>
        </p:nvSpPr>
        <p:spPr>
          <a:xfrm>
            <a:off x="195262" y="0"/>
            <a:ext cx="8015288" cy="1371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Title Text</a:t>
            </a:r>
          </a:p>
        </p:txBody>
      </p:sp>
      <p:sp>
        <p:nvSpPr>
          <p:cNvPr id="7" name="Shape 7"/>
          <p:cNvSpPr/>
          <p:nvPr>
            <p:ph type="body" idx="1"/>
          </p:nvPr>
        </p:nvSpPr>
        <p:spPr>
          <a:xfrm>
            <a:off x="609600" y="1600200"/>
            <a:ext cx="7924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/>
          <a:lstStyle>
            <a:lvl2pPr marL="783590" indent="-285750">
              <a:spcBef>
                <a:spcPts val="600"/>
              </a:spcBef>
              <a:buClr>
                <a:srgbClr val="A8D6FF"/>
              </a:buClr>
              <a:defRPr sz="2800"/>
            </a:lvl2pPr>
            <a:lvl3pPr marL="1183639" indent="-228600">
              <a:spcBef>
                <a:spcPts val="500"/>
              </a:spcBef>
              <a:buClr>
                <a:srgbClr val="78A9A9"/>
              </a:buClr>
              <a:defRPr sz="2400"/>
            </a:lvl3pPr>
            <a:lvl4pPr marL="1640839" indent="-228600">
              <a:spcBef>
                <a:spcPts val="400"/>
              </a:spcBef>
              <a:defRPr sz="2000"/>
            </a:lvl4pPr>
            <a:lvl5pPr marL="2098039" indent="-228600">
              <a:spcBef>
                <a:spcPts val="400"/>
              </a:spcBef>
              <a:buClr>
                <a:srgbClr val="78A9A9"/>
              </a:buClr>
              <a:defRPr sz="2000"/>
            </a:lvl5pPr>
          </a:lstStyle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Body Level One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Body Level Two</a:t>
            </a:r>
            <a:endParaRPr sz="2800">
              <a:uFill>
                <a:solidFill/>
              </a:uFill>
            </a:endParaRPr>
          </a:p>
          <a:p>
            <a:pPr lvl="2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Body Level Three</a:t>
            </a:r>
            <a:endParaRPr sz="2400">
              <a:uFill>
                <a:solidFill/>
              </a:uFill>
            </a:endParaRPr>
          </a:p>
          <a:p>
            <a:pPr lvl="3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Four</a:t>
            </a:r>
            <a:endParaRPr sz="2000">
              <a:uFill>
                <a:solidFill/>
              </a:uFill>
            </a:endParaRPr>
          </a:p>
          <a:p>
            <a:pPr lvl="4">
              <a:defRPr sz="1800">
                <a:uFillTx/>
              </a:defRPr>
            </a:pPr>
            <a:r>
              <a:rPr sz="2000">
                <a:uFill>
                  <a:solidFill/>
                </a:uFill>
              </a:rPr>
              <a:t>Body Level Five</a:t>
            </a:r>
          </a:p>
        </p:txBody>
      </p:sp>
      <p:sp>
        <p:nvSpPr>
          <p:cNvPr id="8" name="Shape 8"/>
          <p:cNvSpPr/>
          <p:nvPr>
            <p:ph type="sldNum" sz="quarter" idx="2"/>
          </p:nvPr>
        </p:nvSpPr>
        <p:spPr>
          <a:xfrm>
            <a:off x="7478092" y="6426200"/>
            <a:ext cx="283816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 anchor="b">
            <a:spAutoFit/>
          </a:bodyPr>
          <a:lstStyle>
            <a:lvl1pPr marL="0" marR="0" algn="ctr" defTabSz="584200">
              <a:defRPr b="1" sz="12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 lvl="0"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spd="med" advClick="1"/>
  <p:txStyles>
    <p:titleStyle>
      <a:lvl1pPr marL="40639" marR="40639"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1pPr>
      <a:lvl2pPr marL="40639" marR="40639" indent="228600"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2pPr>
      <a:lvl3pPr marL="40639" marR="40639" indent="457200"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3pPr>
      <a:lvl4pPr marL="40639" marR="40639" indent="685800"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4pPr>
      <a:lvl5pPr marL="40639" marR="40639" indent="914400"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5pPr>
      <a:lvl6pPr marL="40639" marR="40639" indent="1143000"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6pPr>
      <a:lvl7pPr marL="40639" marR="40639" indent="1371600"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7pPr>
      <a:lvl8pPr marL="40639" marR="40639" indent="1600200"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8pPr>
      <a:lvl9pPr marL="40639" marR="40639" indent="1828800">
        <a:defRPr sz="4200">
          <a:solidFill>
            <a:srgbClr val="FFFFFF"/>
          </a:solidFill>
          <a:uFill>
            <a:solidFill>
              <a:srgbClr val="FFFFFF"/>
            </a:solidFill>
          </a:uFill>
          <a:latin typeface="+mn-lt"/>
          <a:ea typeface="+mn-ea"/>
          <a:cs typeface="+mn-cs"/>
          <a:sym typeface="Arial"/>
        </a:defRPr>
      </a:lvl9pPr>
    </p:titleStyle>
    <p:bodyStyle>
      <a:lvl1pPr marL="383540" marR="40639" indent="-342900">
        <a:spcBef>
          <a:spcPts val="700"/>
        </a:spcBef>
        <a:buClr>
          <a:srgbClr val="AA7A79"/>
        </a:buClr>
        <a:buSzPct val="80000"/>
        <a:buFont typeface="Wingdings"/>
        <a:buChar char="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1pPr>
      <a:lvl2pPr marL="824411" marR="40639" indent="-326571">
        <a:spcBef>
          <a:spcPts val="700"/>
        </a:spcBef>
        <a:buClr>
          <a:srgbClr val="AA7A79"/>
        </a:buClr>
        <a:buSzPct val="70000"/>
        <a:buFont typeface="Wingdings"/>
        <a:buChar char="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2pPr>
      <a:lvl3pPr marL="1259839" marR="40639" indent="-304800">
        <a:spcBef>
          <a:spcPts val="700"/>
        </a:spcBef>
        <a:buClr>
          <a:srgbClr val="AA7A79"/>
        </a:buClr>
        <a:buSzPct val="65000"/>
        <a:buFont typeface="Wingdings"/>
        <a:buChar char="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3pPr>
      <a:lvl4pPr marL="1778000" marR="40639" indent="-365760">
        <a:spcBef>
          <a:spcPts val="700"/>
        </a:spcBef>
        <a:buClr>
          <a:srgbClr val="AA7A79"/>
        </a:buClr>
        <a:buSzPct val="60000"/>
        <a:buFont typeface="Wingdings"/>
        <a:buChar char="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4pPr>
      <a:lvl5pPr marL="2235200" marR="40639" indent="-365760">
        <a:spcBef>
          <a:spcPts val="700"/>
        </a:spcBef>
        <a:buClr>
          <a:srgbClr val="AA7A79"/>
        </a:buClr>
        <a:buSzPct val="40000"/>
        <a:buFont typeface="Wingdings"/>
        <a:buChar char="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5pPr>
      <a:lvl6pPr marL="2235200" marR="40639" indent="-365760">
        <a:spcBef>
          <a:spcPts val="700"/>
        </a:spcBef>
        <a:buClr>
          <a:srgbClr val="AA7A79"/>
        </a:buClr>
        <a:buSzPct val="40000"/>
        <a:buFont typeface="Wingdings"/>
        <a:buChar char="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6pPr>
      <a:lvl7pPr marL="2235200" marR="40639" indent="-365760">
        <a:spcBef>
          <a:spcPts val="700"/>
        </a:spcBef>
        <a:buClr>
          <a:srgbClr val="AA7A79"/>
        </a:buClr>
        <a:buSzPct val="40000"/>
        <a:buFont typeface="Wingdings"/>
        <a:buChar char="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7pPr>
      <a:lvl8pPr marL="2235200" marR="40639" indent="-365760">
        <a:spcBef>
          <a:spcPts val="700"/>
        </a:spcBef>
        <a:buClr>
          <a:srgbClr val="AA7A79"/>
        </a:buClr>
        <a:buSzPct val="40000"/>
        <a:buFont typeface="Wingdings"/>
        <a:buChar char="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8pPr>
      <a:lvl9pPr marL="2235200" marR="40639" indent="-365760">
        <a:spcBef>
          <a:spcPts val="700"/>
        </a:spcBef>
        <a:buClr>
          <a:srgbClr val="AA7A79"/>
        </a:buClr>
        <a:buSzPct val="40000"/>
        <a:buFont typeface="Wingdings"/>
        <a:buChar char=""/>
        <a:defRPr sz="3200">
          <a:uFill>
            <a:solidFill/>
          </a:uFill>
          <a:latin typeface="+mn-lt"/>
          <a:ea typeface="+mn-ea"/>
          <a:cs typeface="+mn-cs"/>
          <a:sym typeface="Arial"/>
        </a:defRPr>
      </a:lvl9pPr>
    </p:bodyStyle>
    <p:otherStyle>
      <a:lvl1pPr algn="ctr" defTabSz="584200">
        <a:defRPr b="1"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1pPr>
      <a:lvl2pPr indent="228600" algn="ctr" defTabSz="584200">
        <a:defRPr b="1"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2pPr>
      <a:lvl3pPr indent="457200" algn="ctr" defTabSz="584200">
        <a:defRPr b="1"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3pPr>
      <a:lvl4pPr indent="685800" algn="ctr" defTabSz="584200">
        <a:defRPr b="1"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4pPr>
      <a:lvl5pPr indent="914400" algn="ctr" defTabSz="584200">
        <a:defRPr b="1"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5pPr>
      <a:lvl6pPr indent="1143000" algn="ctr" defTabSz="584200">
        <a:defRPr b="1"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6pPr>
      <a:lvl7pPr indent="1371600" algn="ctr" defTabSz="584200">
        <a:defRPr b="1"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7pPr>
      <a:lvl8pPr indent="1600200" algn="ctr" defTabSz="584200">
        <a:defRPr b="1"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8pPr>
      <a:lvl9pPr indent="1828800" algn="ctr" defTabSz="584200">
        <a:defRPr b="1" sz="1200">
          <a:solidFill>
            <a:schemeClr val="tx1"/>
          </a:solidFill>
          <a:uFill>
            <a:solidFill/>
          </a:uFill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title"/>
          </p:nvPr>
        </p:nvSpPr>
        <p:spPr>
          <a:xfrm>
            <a:off x="228600" y="1427162"/>
            <a:ext cx="8077200" cy="1609726"/>
          </a:xfrm>
          <a:prstGeom prst="rect">
            <a:avLst/>
          </a:prstGeom>
        </p:spPr>
        <p:txBody>
          <a:bodyPr/>
          <a:lstStyle>
            <a:lvl1pPr>
              <a:defRPr sz="46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6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Forms of Business Organisation</a:t>
            </a:r>
          </a:p>
        </p:txBody>
      </p:sp>
      <p:pic>
        <p:nvPicPr>
          <p:cNvPr id="26" name="j016806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4875" y="1928812"/>
            <a:ext cx="3863975" cy="42894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Private Limited Company (Ltd)</a:t>
            </a:r>
          </a:p>
        </p:txBody>
      </p:sp>
      <p:sp>
        <p:nvSpPr>
          <p:cNvPr id="59" name="Shape 5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Separate legal entity from owners.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 u="sng">
                <a:uFill>
                  <a:solidFill/>
                </a:uFill>
              </a:rPr>
              <a:t>Shareholders</a:t>
            </a:r>
            <a:r>
              <a:rPr sz="3200">
                <a:uFill>
                  <a:solidFill/>
                </a:uFill>
              </a:rPr>
              <a:t> are the owners – they buy </a:t>
            </a:r>
            <a:r>
              <a:rPr sz="3200" u="sng">
                <a:uFill>
                  <a:solidFill/>
                </a:uFill>
              </a:rPr>
              <a:t>shares</a:t>
            </a:r>
            <a:r>
              <a:rPr sz="3200">
                <a:uFill>
                  <a:solidFill/>
                </a:uFill>
              </a:rPr>
              <a:t> in the company.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Shares sold to a small group of people – not through the stock exchange.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The shareholders appoint directors to run the company. Often the main shareholders are also directors.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9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Private Limited Company (Ltd)</a:t>
            </a:r>
          </a:p>
        </p:txBody>
      </p:sp>
      <p:sp>
        <p:nvSpPr>
          <p:cNvPr id="62" name="Shape 62"/>
          <p:cNvSpPr/>
          <p:nvPr>
            <p:ph type="body" idx="1"/>
          </p:nvPr>
        </p:nvSpPr>
        <p:spPr>
          <a:xfrm>
            <a:off x="642937" y="1500187"/>
            <a:ext cx="7924801" cy="53578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Created once two key documents are produced:</a:t>
            </a:r>
            <a:endParaRPr sz="32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Articles of Association.</a:t>
            </a:r>
            <a:endParaRPr sz="2800">
              <a:uFill>
                <a:solidFill/>
              </a:uFill>
            </a:endParaRPr>
          </a:p>
          <a:p>
            <a:pPr lvl="1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Memorandum of Association.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The company must then be registered with the government.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The company accounts must be audited every year by an independent auditor (accountant).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Private Limited Company: Advantages</a:t>
            </a:r>
          </a:p>
        </p:txBody>
      </p:sp>
      <p:sp>
        <p:nvSpPr>
          <p:cNvPr id="65" name="Shape 65"/>
          <p:cNvSpPr/>
          <p:nvPr>
            <p:ph type="body" idx="1"/>
          </p:nvPr>
        </p:nvSpPr>
        <p:spPr>
          <a:xfrm>
            <a:off x="571500" y="1500187"/>
            <a:ext cx="7924800" cy="5357813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Shares can be sold to a large number of people.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Limited liability – shareholders are not personally responsible for the debts of the business.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The main shareholders can keep relative control of the company.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The company has a separate legal identity. Shareholders cannot be sued.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Private Limited Company: Disadvantages</a:t>
            </a:r>
          </a:p>
        </p:txBody>
      </p:sp>
      <p:sp>
        <p:nvSpPr>
          <p:cNvPr id="68" name="Shape 68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Significant legal requirements when setting up.</a:t>
            </a:r>
            <a:endParaRPr sz="32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Shares cannot be sold / transferred without the agreement of other shareholders.</a:t>
            </a:r>
            <a:endParaRPr sz="32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Financial accounts are much less private than sole trader / partnership.</a:t>
            </a:r>
            <a:endParaRPr sz="32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Cannot sell shares on stock exchange – limits availability of capital for expansion.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68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Public Limited Company (PLC)</a:t>
            </a:r>
          </a:p>
        </p:txBody>
      </p:sp>
      <p:sp>
        <p:nvSpPr>
          <p:cNvPr id="71" name="Shape 71"/>
          <p:cNvSpPr/>
          <p:nvPr>
            <p:ph type="body" idx="1"/>
          </p:nvPr>
        </p:nvSpPr>
        <p:spPr>
          <a:xfrm>
            <a:off x="3571875" y="1428750"/>
            <a:ext cx="5143500" cy="5429250"/>
          </a:xfrm>
          <a:prstGeom prst="rect">
            <a:avLst/>
          </a:prstGeom>
        </p:spPr>
        <p:txBody>
          <a:bodyPr/>
          <a:lstStyle/>
          <a:p>
            <a:pPr lvl="0" marL="340677" indent="-300037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Suitable for very large businesses.</a:t>
            </a:r>
            <a:endParaRPr sz="2800">
              <a:uFill>
                <a:solidFill/>
              </a:uFill>
            </a:endParaRPr>
          </a:p>
          <a:p>
            <a:pPr lvl="0" marL="340677" indent="-300037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Owned by private individuals – </a:t>
            </a:r>
            <a:r>
              <a:rPr sz="2800">
                <a:solidFill>
                  <a:srgbClr val="FF2600"/>
                </a:solidFill>
                <a:uFill>
                  <a:solidFill>
                    <a:srgbClr val="FF2600"/>
                  </a:solidFill>
                </a:uFill>
              </a:rPr>
              <a:t>NOT</a:t>
            </a:r>
            <a:r>
              <a:rPr sz="2800">
                <a:uFill>
                  <a:solidFill/>
                </a:uFill>
              </a:rPr>
              <a:t> government owned.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Shares sold and traded on a stock exchange.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The owners of the business do not usually have much control over how it operates.</a:t>
            </a:r>
          </a:p>
        </p:txBody>
      </p:sp>
      <p:pic>
        <p:nvPicPr>
          <p:cNvPr id="72" name="j020054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42937" y="2428875"/>
            <a:ext cx="2597151" cy="2071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1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Public Limited Company: Advantages</a:t>
            </a:r>
          </a:p>
        </p:txBody>
      </p:sp>
      <p:sp>
        <p:nvSpPr>
          <p:cNvPr id="75" name="Shape 7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Limited liability to shareholders.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Continuity should a shareholder die.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Opportunity to raise very large sums of capital.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No restrictions on the buying, selling and transfer of shares.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Usually has a high status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Public Limited Company: Disadvantages</a:t>
            </a:r>
          </a:p>
        </p:txBody>
      </p:sp>
      <p:sp>
        <p:nvSpPr>
          <p:cNvPr id="78" name="Shape 78"/>
          <p:cNvSpPr/>
          <p:nvPr>
            <p:ph type="body" idx="1"/>
          </p:nvPr>
        </p:nvSpPr>
        <p:spPr>
          <a:xfrm>
            <a:off x="609600" y="1600200"/>
            <a:ext cx="4725988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Complicated and time consuming legal formalities in setting up.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More government regulations and controls.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Costly to sell new shares to the public.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Shareholders have little control over the running of the company.</a:t>
            </a:r>
          </a:p>
        </p:txBody>
      </p:sp>
      <p:pic>
        <p:nvPicPr>
          <p:cNvPr id="79" name="j0213279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22937" y="2330450"/>
            <a:ext cx="2643188" cy="2743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7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800"/>
            </a:lvl1pPr>
          </a:lstStyle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38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Business Organisations: The Private Sector</a:t>
            </a:r>
          </a:p>
        </p:txBody>
      </p:sp>
      <p:sp>
        <p:nvSpPr>
          <p:cNvPr id="29" name="Shape 29"/>
          <p:cNvSpPr/>
          <p:nvPr>
            <p:ph type="body" idx="1"/>
          </p:nvPr>
        </p:nvSpPr>
        <p:spPr>
          <a:xfrm>
            <a:off x="609600" y="1600200"/>
            <a:ext cx="3889375" cy="5257800"/>
          </a:xfrm>
          <a:prstGeom prst="rect">
            <a:avLst/>
          </a:prstGeom>
        </p:spPr>
        <p:txBody>
          <a:bodyPr/>
          <a:lstStyle/>
          <a:p>
            <a:pPr lvl="0">
              <a:lnSpc>
                <a:spcPct val="90000"/>
              </a:lnSpc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Sole traders</a:t>
            </a:r>
            <a:endParaRPr sz="28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Partnerships</a:t>
            </a:r>
            <a:endParaRPr sz="28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Private limited companies</a:t>
            </a:r>
            <a:endParaRPr sz="2800">
              <a:uFill>
                <a:solidFill/>
              </a:uFill>
            </a:endParaRPr>
          </a:p>
          <a:p>
            <a:pPr lvl="0">
              <a:lnSpc>
                <a:spcPct val="90000"/>
              </a:lnSpc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Public limited companies</a:t>
            </a:r>
          </a:p>
        </p:txBody>
      </p:sp>
      <p:pic>
        <p:nvPicPr>
          <p:cNvPr id="30" name="j023327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2337" y="2028825"/>
            <a:ext cx="3705226" cy="2940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Sole Traders</a:t>
            </a:r>
          </a:p>
        </p:txBody>
      </p:sp>
      <p:sp>
        <p:nvSpPr>
          <p:cNvPr id="33" name="Shape 33"/>
          <p:cNvSpPr/>
          <p:nvPr>
            <p:ph type="body" idx="1"/>
          </p:nvPr>
        </p:nvSpPr>
        <p:spPr>
          <a:xfrm>
            <a:off x="609600" y="1600200"/>
            <a:ext cx="3889375" cy="5257800"/>
          </a:xfrm>
          <a:prstGeom prst="rect">
            <a:avLst/>
          </a:prstGeom>
        </p:spPr>
        <p:txBody>
          <a:bodyPr/>
          <a:lstStyle/>
          <a:p>
            <a:pPr lvl="0" marL="340677" indent="-300037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The most common form of business organisation.</a:t>
            </a:r>
            <a:endParaRPr sz="2800">
              <a:uFill>
                <a:solidFill/>
              </a:uFill>
            </a:endParaRPr>
          </a:p>
          <a:p>
            <a:pPr lvl="0" marL="340677" indent="-300037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Owned and operated by </a:t>
            </a:r>
            <a:r>
              <a:rPr sz="2800" u="sng">
                <a:uFill>
                  <a:solidFill/>
                </a:uFill>
              </a:rPr>
              <a:t>one</a:t>
            </a:r>
            <a:r>
              <a:rPr sz="2800">
                <a:uFill>
                  <a:solidFill/>
                </a:uFill>
              </a:rPr>
              <a:t> person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Very few legal requirements for setting it up.</a:t>
            </a:r>
          </a:p>
        </p:txBody>
      </p:sp>
      <p:pic>
        <p:nvPicPr>
          <p:cNvPr id="34" name="j023777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7775" y="2371725"/>
            <a:ext cx="2840038" cy="26701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Sole Traders: Advantages</a:t>
            </a:r>
          </a:p>
        </p:txBody>
      </p:sp>
      <p:sp>
        <p:nvSpPr>
          <p:cNvPr id="37" name="Shape 37"/>
          <p:cNvSpPr/>
          <p:nvPr>
            <p:ph type="body" idx="1"/>
          </p:nvPr>
        </p:nvSpPr>
        <p:spPr>
          <a:xfrm>
            <a:off x="3048000" y="1600200"/>
            <a:ext cx="5486400" cy="5257800"/>
          </a:xfrm>
          <a:prstGeom prst="rect">
            <a:avLst/>
          </a:prstGeom>
        </p:spPr>
        <p:txBody>
          <a:bodyPr/>
          <a:lstStyle/>
          <a:p>
            <a:pPr lvl="0" marL="340677" indent="-300037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Few legal requirements in setting up the  business.</a:t>
            </a:r>
            <a:endParaRPr sz="2800">
              <a:uFill>
                <a:solidFill/>
              </a:uFill>
            </a:endParaRPr>
          </a:p>
          <a:p>
            <a:pPr lvl="0" marL="340677" indent="-300037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Owner has </a:t>
            </a:r>
            <a:r>
              <a:rPr sz="2800" u="sng">
                <a:uFill>
                  <a:solidFill/>
                </a:uFill>
              </a:rPr>
              <a:t>complete</a:t>
            </a:r>
            <a:r>
              <a:rPr sz="2800">
                <a:uFill>
                  <a:solidFill/>
                </a:uFill>
              </a:rPr>
              <a:t> control over the business.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Close contact with customers.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Incentive to work hard – do not have to share profits.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Secrecy of business matters.</a:t>
            </a:r>
          </a:p>
        </p:txBody>
      </p:sp>
      <p:pic>
        <p:nvPicPr>
          <p:cNvPr id="38" name="j0199399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9600" y="2795587"/>
            <a:ext cx="2089150" cy="20272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37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Sole Trader: Disadvantages</a:t>
            </a:r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No shared ideas / decision making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Unlimited liability – business not a separate legal entity, therefore owner is fully responsible for the debts of the business. 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Limited access to capital – hard to grow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Limited skills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Hard to take leave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Partnerships</a:t>
            </a:r>
          </a:p>
        </p:txBody>
      </p:sp>
      <p:sp>
        <p:nvSpPr>
          <p:cNvPr id="44" name="Shape 44"/>
          <p:cNvSpPr/>
          <p:nvPr>
            <p:ph type="body" idx="1"/>
          </p:nvPr>
        </p:nvSpPr>
        <p:spPr>
          <a:xfrm>
            <a:off x="3322637" y="1600200"/>
            <a:ext cx="5211763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Group of 2 – 20 people.</a:t>
            </a:r>
            <a:endParaRPr sz="26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Each partner contributed capital.</a:t>
            </a:r>
            <a:endParaRPr sz="26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Each partner takes part in the running of the business.</a:t>
            </a:r>
            <a:endParaRPr sz="26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Each partner gets a share of the profits.</a:t>
            </a:r>
            <a:endParaRPr sz="26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600">
                <a:uFill>
                  <a:solidFill/>
                </a:uFill>
              </a:rPr>
              <a:t>A Deed of Partnership / Partnership Agreement sets out the rights and responsibilities of the partners.</a:t>
            </a:r>
          </a:p>
        </p:txBody>
      </p:sp>
      <p:pic>
        <p:nvPicPr>
          <p:cNvPr id="45" name="j0297567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237" y="3343275"/>
            <a:ext cx="2428876" cy="128905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Partnership Agreements</a:t>
            </a:r>
          </a:p>
        </p:txBody>
      </p:sp>
      <p:sp>
        <p:nvSpPr>
          <p:cNvPr id="48" name="Shape 48"/>
          <p:cNvSpPr/>
          <p:nvPr>
            <p:ph type="body" idx="1"/>
          </p:nvPr>
        </p:nvSpPr>
        <p:spPr>
          <a:xfrm>
            <a:off x="609600" y="1600200"/>
            <a:ext cx="5348288" cy="5257800"/>
          </a:xfrm>
          <a:prstGeom prst="rect">
            <a:avLst/>
          </a:prstGeom>
        </p:spPr>
        <p:txBody>
          <a:bodyPr/>
          <a:lstStyle/>
          <a:p>
            <a:pPr lvl="0">
              <a:buSzTx/>
              <a:buNone/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Partnership agreements usually include:</a:t>
            </a:r>
            <a:endParaRPr sz="24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The amount of capital invested by partners;</a:t>
            </a:r>
            <a:endParaRPr sz="24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The tasks to be undertaken by each partner;</a:t>
            </a:r>
            <a:endParaRPr sz="24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How profits are to be shared;</a:t>
            </a:r>
            <a:endParaRPr sz="24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The lifespan of the partnership;</a:t>
            </a:r>
            <a:endParaRPr sz="24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Arrangements for absences;</a:t>
            </a:r>
            <a:endParaRPr sz="24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400">
                <a:uFill>
                  <a:solidFill/>
                </a:uFill>
              </a:rPr>
              <a:t>Arrangements for retirement and new partners being admitted.</a:t>
            </a:r>
          </a:p>
        </p:txBody>
      </p:sp>
      <p:pic>
        <p:nvPicPr>
          <p:cNvPr id="49" name="j0233342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37287" y="2630487"/>
            <a:ext cx="2297113" cy="23590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4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Partnership: Advantages</a:t>
            </a:r>
          </a:p>
        </p:txBody>
      </p:sp>
      <p:sp>
        <p:nvSpPr>
          <p:cNvPr id="52" name="Shape 52"/>
          <p:cNvSpPr/>
          <p:nvPr>
            <p:ph type="body" idx="1"/>
          </p:nvPr>
        </p:nvSpPr>
        <p:spPr>
          <a:xfrm>
            <a:off x="609600" y="1600200"/>
            <a:ext cx="3889375" cy="52578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More capital (than sole trader).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Responsibilities can be shared.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Losses are shared.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Easier to take leave.</a:t>
            </a:r>
            <a:endParaRPr sz="28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2800">
                <a:uFill>
                  <a:solidFill/>
                </a:uFill>
              </a:rPr>
              <a:t>Increased skills.</a:t>
            </a:r>
          </a:p>
        </p:txBody>
      </p:sp>
      <p:pic>
        <p:nvPicPr>
          <p:cNvPr id="53" name="j0150023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3287" y="2051050"/>
            <a:ext cx="3741738" cy="28432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  <a:uFillTx/>
              </a:defRPr>
            </a:pPr>
            <a:r>
              <a:rPr sz="4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Partnership: Disadvantages</a:t>
            </a:r>
          </a:p>
        </p:txBody>
      </p:sp>
      <p:sp>
        <p:nvSpPr>
          <p:cNvPr id="56" name="Shape 56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Unlimited liability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Limited life – if one partner dies, the partnership ends.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Decision-making can be difficult when there are disagreements.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One incompetent / dishonest partner could cause other partners to suffer.</a:t>
            </a:r>
            <a:endParaRPr sz="3200">
              <a:uFill>
                <a:solidFill/>
              </a:uFill>
            </a:endParaRPr>
          </a:p>
          <a:p>
            <a:pPr lvl="0">
              <a:defRPr sz="1800">
                <a:uFillTx/>
              </a:defRPr>
            </a:pPr>
            <a:r>
              <a:rPr sz="3200">
                <a:uFill>
                  <a:solidFill/>
                </a:uFill>
              </a:rPr>
              <a:t>Limited to capital of 20 people.</a:t>
            </a:r>
          </a:p>
        </p:txBody>
      </p:sp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clickEffect" presetClass="entr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56" grpId="1"/>
    </p:bldLst>
  </p:timing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A8D6FF"/>
        </a:solidFill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9525" cap="flat">
          <a:solidFill>
            <a:srgbClr val="000000"/>
          </a:solidFill>
          <a:prstDash val="solid"/>
          <a:round/>
        </a:ln>
        <a:effectLst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40639" marR="40639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>
              <a:solidFill>
                <a:srgbClr val="000000"/>
              </a:solidFill>
            </a:uFill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