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584200">
      <a:defRPr sz="4000">
        <a:latin typeface="+mn-lt"/>
        <a:ea typeface="+mn-ea"/>
        <a:cs typeface="+mn-cs"/>
        <a:sym typeface="Gill Sans"/>
      </a:defRPr>
    </a:lvl1pPr>
    <a:lvl2pPr indent="342900" algn="ctr" defTabSz="584200">
      <a:defRPr sz="4000">
        <a:latin typeface="+mn-lt"/>
        <a:ea typeface="+mn-ea"/>
        <a:cs typeface="+mn-cs"/>
        <a:sym typeface="Gill Sans"/>
      </a:defRPr>
    </a:lvl2pPr>
    <a:lvl3pPr indent="685800" algn="ctr" defTabSz="584200">
      <a:defRPr sz="4000">
        <a:latin typeface="+mn-lt"/>
        <a:ea typeface="+mn-ea"/>
        <a:cs typeface="+mn-cs"/>
        <a:sym typeface="Gill Sans"/>
      </a:defRPr>
    </a:lvl3pPr>
    <a:lvl4pPr indent="1028700" algn="ctr" defTabSz="584200">
      <a:defRPr sz="4000">
        <a:latin typeface="+mn-lt"/>
        <a:ea typeface="+mn-ea"/>
        <a:cs typeface="+mn-cs"/>
        <a:sym typeface="Gill Sans"/>
      </a:defRPr>
    </a:lvl4pPr>
    <a:lvl5pPr indent="1371600" algn="ctr" defTabSz="584200">
      <a:defRPr sz="4000">
        <a:latin typeface="+mn-lt"/>
        <a:ea typeface="+mn-ea"/>
        <a:cs typeface="+mn-cs"/>
        <a:sym typeface="Gill Sans"/>
      </a:defRPr>
    </a:lvl5pPr>
    <a:lvl6pPr indent="1714500" algn="ctr" defTabSz="584200">
      <a:defRPr sz="4000">
        <a:latin typeface="+mn-lt"/>
        <a:ea typeface="+mn-ea"/>
        <a:cs typeface="+mn-cs"/>
        <a:sym typeface="Gill Sans"/>
      </a:defRPr>
    </a:lvl6pPr>
    <a:lvl7pPr indent="2057400" algn="ctr" defTabSz="584200">
      <a:defRPr sz="4000">
        <a:latin typeface="+mn-lt"/>
        <a:ea typeface="+mn-ea"/>
        <a:cs typeface="+mn-cs"/>
        <a:sym typeface="Gill Sans"/>
      </a:defRPr>
    </a:lvl7pPr>
    <a:lvl8pPr indent="2400300" algn="ctr" defTabSz="584200">
      <a:defRPr sz="4000">
        <a:latin typeface="+mn-lt"/>
        <a:ea typeface="+mn-ea"/>
        <a:cs typeface="+mn-cs"/>
        <a:sym typeface="Gill Sans"/>
      </a:defRPr>
    </a:lvl8pPr>
    <a:lvl9pPr indent="2743200" algn="ctr" defTabSz="584200">
      <a:defRPr sz="40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646464"/>
        </a:fontRef>
        <a:srgbClr val="646464"/>
      </a:tcTxStyle>
      <a:tcStyle>
        <a:tcBdr>
          <a:left>
            <a:ln w="12700" cap="flat">
              <a:solidFill>
                <a:srgbClr val="B6B8B9"/>
              </a:solidFill>
              <a:prstDash val="solid"/>
              <a:miter lim="400000"/>
            </a:ln>
          </a:left>
          <a:right>
            <a:ln w="12700" cap="flat">
              <a:solidFill>
                <a:srgbClr val="B6B8B9"/>
              </a:solidFill>
              <a:prstDash val="solid"/>
              <a:miter lim="400000"/>
            </a:ln>
          </a:right>
          <a:top>
            <a:ln w="12700" cap="flat">
              <a:solidFill>
                <a:srgbClr val="B6B8B9"/>
              </a:solidFill>
              <a:prstDash val="solid"/>
              <a:miter lim="400000"/>
            </a:ln>
          </a:top>
          <a:bottom>
            <a:ln w="12700" cap="flat">
              <a:solidFill>
                <a:srgbClr val="B6B8B9"/>
              </a:solidFill>
              <a:prstDash val="solid"/>
              <a:miter lim="400000"/>
            </a:ln>
          </a:bottom>
          <a:insideH>
            <a:ln w="12700" cap="flat">
              <a:solidFill>
                <a:srgbClr val="B6B8B9"/>
              </a:solidFill>
              <a:prstDash val="solid"/>
              <a:miter lim="400000"/>
            </a:ln>
          </a:insideH>
          <a:insideV>
            <a:ln w="12700" cap="flat">
              <a:solidFill>
                <a:srgbClr val="B6B8B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19191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6B8B9"/>
              </a:solidFill>
              <a:prstDash val="solid"/>
              <a:miter lim="400000"/>
            </a:ln>
          </a:left>
          <a:right>
            <a:ln w="12700" cap="flat">
              <a:solidFill>
                <a:srgbClr val="B6B8B9"/>
              </a:solidFill>
              <a:prstDash val="solid"/>
              <a:miter lim="400000"/>
            </a:ln>
          </a:right>
          <a:top>
            <a:ln w="12700" cap="flat">
              <a:solidFill>
                <a:srgbClr val="B6B8B9"/>
              </a:solidFill>
              <a:prstDash val="solid"/>
              <a:miter lim="400000"/>
            </a:ln>
          </a:top>
          <a:bottom>
            <a:ln w="12700" cap="flat">
              <a:solidFill>
                <a:srgbClr val="B6B8B9"/>
              </a:solidFill>
              <a:prstDash val="solid"/>
              <a:miter lim="400000"/>
            </a:ln>
          </a:bottom>
          <a:insideH>
            <a:ln w="12700" cap="flat">
              <a:solidFill>
                <a:srgbClr val="B6B8B9"/>
              </a:solidFill>
              <a:prstDash val="solid"/>
              <a:miter lim="400000"/>
            </a:ln>
          </a:insideH>
          <a:insideV>
            <a:ln w="12700" cap="flat">
              <a:solidFill>
                <a:srgbClr val="B6B8B9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6B8B9"/>
              </a:solidFill>
              <a:prstDash val="solid"/>
              <a:miter lim="400000"/>
            </a:ln>
          </a:left>
          <a:right>
            <a:ln w="12700" cap="flat">
              <a:solidFill>
                <a:srgbClr val="B6B8B9"/>
              </a:solidFill>
              <a:prstDash val="solid"/>
              <a:miter lim="400000"/>
            </a:ln>
          </a:right>
          <a:top>
            <a:ln w="12700" cap="flat">
              <a:solidFill>
                <a:srgbClr val="B6B8B9"/>
              </a:solidFill>
              <a:prstDash val="solid"/>
              <a:miter lim="400000"/>
            </a:ln>
          </a:top>
          <a:bottom>
            <a:ln w="12700" cap="flat">
              <a:solidFill>
                <a:srgbClr val="B6B8B9"/>
              </a:solidFill>
              <a:prstDash val="solid"/>
              <a:miter lim="400000"/>
            </a:ln>
          </a:bottom>
          <a:insideH>
            <a:ln w="12700" cap="flat">
              <a:solidFill>
                <a:srgbClr val="B6B8B9"/>
              </a:solidFill>
              <a:prstDash val="solid"/>
              <a:miter lim="400000"/>
            </a:ln>
          </a:insideH>
          <a:insideV>
            <a:ln w="12700" cap="flat">
              <a:solidFill>
                <a:srgbClr val="B6B8B9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6B8B9"/>
              </a:solidFill>
              <a:prstDash val="solid"/>
              <a:miter lim="400000"/>
            </a:ln>
          </a:left>
          <a:right>
            <a:ln w="12700" cap="flat">
              <a:solidFill>
                <a:srgbClr val="B6B8B9"/>
              </a:solidFill>
              <a:prstDash val="solid"/>
              <a:miter lim="400000"/>
            </a:ln>
          </a:right>
          <a:top>
            <a:ln w="12700" cap="flat">
              <a:solidFill>
                <a:srgbClr val="B6B8B9"/>
              </a:solidFill>
              <a:prstDash val="solid"/>
              <a:miter lim="400000"/>
            </a:ln>
          </a:top>
          <a:bottom>
            <a:ln w="12700" cap="flat">
              <a:solidFill>
                <a:srgbClr val="B6B8B9"/>
              </a:solidFill>
              <a:prstDash val="solid"/>
              <a:miter lim="400000"/>
            </a:ln>
          </a:bottom>
          <a:insideH>
            <a:ln w="12700" cap="flat">
              <a:solidFill>
                <a:srgbClr val="B6B8B9"/>
              </a:solidFill>
              <a:prstDash val="solid"/>
              <a:miter lim="400000"/>
            </a:ln>
          </a:insideH>
          <a:insideV>
            <a:ln w="12700" cap="flat">
              <a:solidFill>
                <a:srgbClr val="B6B8B9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079500" y="4864100"/>
            <a:ext cx="10820395" cy="127"/>
          </a:xfrm>
          <a:prstGeom prst="line">
            <a:avLst/>
          </a:prstGeom>
          <a:ln w="12700">
            <a:solidFill>
              <a:srgbClr val="B6B8B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11696700" y="292100"/>
            <a:ext cx="0" cy="508660"/>
          </a:xfrm>
          <a:prstGeom prst="line">
            <a:avLst/>
          </a:prstGeom>
          <a:ln w="25400">
            <a:solidFill>
              <a:srgbClr val="000000">
                <a:alpha val="45000"/>
              </a:srgbClr>
            </a:solidFill>
            <a:miter lim="400000"/>
          </a:ln>
          <a:effectLst>
            <a:outerShdw sx="100000" sy="100000" kx="0" ky="0" algn="b" rotWithShape="0" blurRad="25400" dist="25400" dir="5400000">
              <a:srgbClr val="FFFFFF"/>
            </a:outerShdw>
          </a:effectLst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" name="Shape 12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>
            <a:off x="11074400" y="368300"/>
            <a:ext cx="342900" cy="34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800" y="15200"/>
                </a:moveTo>
                <a:lnTo>
                  <a:pt x="12800" y="21600"/>
                </a:lnTo>
                <a:lnTo>
                  <a:pt x="0" y="10800"/>
                </a:lnTo>
                <a:lnTo>
                  <a:pt x="12800" y="0"/>
                </a:lnTo>
                <a:lnTo>
                  <a:pt x="12800" y="6400"/>
                </a:lnTo>
                <a:lnTo>
                  <a:pt x="21600" y="6400"/>
                </a:lnTo>
                <a:lnTo>
                  <a:pt x="21600" y="152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13" name="nav_home.png"/>
          <p:cNvPicPr/>
          <p:nvPr/>
        </p:nvPicPr>
        <p:blipFill>
          <a:blip r:embed="rId2">
            <a:alphaModFix amt="60000"/>
            <a:extLst/>
          </a:blip>
          <a:stretch>
            <a:fillRect/>
          </a:stretch>
        </p:blipFill>
        <p:spPr>
          <a:xfrm>
            <a:off x="673100" y="381000"/>
            <a:ext cx="355600" cy="3556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</p:pic>
      <p:sp>
        <p:nvSpPr>
          <p:cNvPr id="14" name="Shape 14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900">
                <a:solidFill>
                  <a:srgbClr val="84858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900">
                <a:solidFill>
                  <a:srgbClr val="848586"/>
                </a:solidFill>
              </a:rPr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70000" y="5029200"/>
            <a:ext cx="10464800" cy="13716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>
                <a:solidFill>
                  <a:srgbClr val="B6B8B9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solidFill>
                  <a:srgbClr val="B6B8B9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solidFill>
                  <a:srgbClr val="B6B8B9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solidFill>
                  <a:srgbClr val="B6B8B9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solidFill>
                  <a:srgbClr val="B6B8B9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Body Level One</a:t>
            </a:r>
            <a:endParaRPr sz="4200">
              <a:solidFill>
                <a:srgbClr val="B6B8B9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Body Level Two</a:t>
            </a:r>
            <a:endParaRPr sz="4200">
              <a:solidFill>
                <a:srgbClr val="B6B8B9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Body Level Three</a:t>
            </a:r>
            <a:endParaRPr sz="4200">
              <a:solidFill>
                <a:srgbClr val="B6B8B9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Body Level Four</a:t>
            </a:r>
            <a:endParaRPr sz="4200">
              <a:solidFill>
                <a:srgbClr val="B6B8B9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647700" y="1130300"/>
            <a:ext cx="5867400" cy="1562100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647700" y="2641600"/>
            <a:ext cx="5867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1270000" y="2641600"/>
            <a:ext cx="5046134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772400" y="2641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3939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93939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6959600"/>
            <a:ext cx="10464800" cy="1562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3939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93939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1696700" y="292100"/>
            <a:ext cx="0" cy="508660"/>
          </a:xfrm>
          <a:prstGeom prst="line">
            <a:avLst/>
          </a:prstGeom>
          <a:ln w="25400">
            <a:solidFill>
              <a:srgbClr val="000000">
                <a:alpha val="45000"/>
              </a:srgbClr>
            </a:solidFill>
            <a:miter lim="400000"/>
          </a:ln>
          <a:effectLst>
            <a:outerShdw sx="100000" sy="100000" kx="0" ky="0" algn="b" rotWithShape="0" blurRad="25400" dist="25400" dir="5400000">
              <a:srgbClr val="FFFFFF"/>
            </a:outerShdw>
          </a:effectLst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" name="Shape 33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4" name="Shape 34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>
            <a:off x="11074400" y="368300"/>
            <a:ext cx="342900" cy="34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800" y="15200"/>
                </a:moveTo>
                <a:lnTo>
                  <a:pt x="12800" y="21600"/>
                </a:lnTo>
                <a:lnTo>
                  <a:pt x="0" y="10800"/>
                </a:lnTo>
                <a:lnTo>
                  <a:pt x="12800" y="0"/>
                </a:lnTo>
                <a:lnTo>
                  <a:pt x="12800" y="6400"/>
                </a:lnTo>
                <a:lnTo>
                  <a:pt x="21600" y="6400"/>
                </a:lnTo>
                <a:lnTo>
                  <a:pt x="21600" y="152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35" name="nav_home.png"/>
          <p:cNvPicPr/>
          <p:nvPr/>
        </p:nvPicPr>
        <p:blipFill>
          <a:blip r:embed="rId2">
            <a:alphaModFix amt="60000"/>
            <a:extLst/>
          </a:blip>
          <a:stretch>
            <a:fillRect/>
          </a:stretch>
        </p:blipFill>
        <p:spPr>
          <a:xfrm>
            <a:off x="673100" y="381000"/>
            <a:ext cx="355600" cy="3556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</p:pic>
      <p:sp>
        <p:nvSpPr>
          <p:cNvPr id="36" name="Shape 36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1696700" y="292100"/>
            <a:ext cx="0" cy="508660"/>
          </a:xfrm>
          <a:prstGeom prst="line">
            <a:avLst/>
          </a:prstGeom>
          <a:ln w="25400">
            <a:solidFill>
              <a:srgbClr val="000000">
                <a:alpha val="45000"/>
              </a:srgbClr>
            </a:solidFill>
            <a:miter lim="400000"/>
          </a:ln>
          <a:effectLst>
            <a:outerShdw sx="100000" sy="100000" kx="0" ky="0" algn="b" rotWithShape="0" blurRad="25400" dist="25400" dir="5400000">
              <a:srgbClr val="FFFFFF"/>
            </a:outerShdw>
          </a:effectLst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>
            <a:hlinkClick r:id="" invalidUrl="" action="ppaction://hlinkshowjump?jump=nextslide" tgtFrame="" tooltip="" history="1" highlightClick="0" endSnd="0"/>
          </p:cNvPr>
          <p:cNvSpPr/>
          <p:nvPr/>
        </p:nvSpPr>
        <p:spPr>
          <a:xfrm>
            <a:off x="11976100" y="368300"/>
            <a:ext cx="342900" cy="342900"/>
          </a:xfrm>
          <a:prstGeom prst="rightArrow">
            <a:avLst>
              <a:gd name="adj1" fmla="val 40741"/>
              <a:gd name="adj2" fmla="val 59259"/>
            </a:avLst>
          </a:pr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" name="Shape 4">
            <a:hlinkClick r:id="" invalidUrl="" action="ppaction://hlinkshowjump?jump=previousslide" tgtFrame="" tooltip="" history="1" highlightClick="0" endSnd="0"/>
          </p:cNvPr>
          <p:cNvSpPr/>
          <p:nvPr/>
        </p:nvSpPr>
        <p:spPr>
          <a:xfrm>
            <a:off x="11074400" y="368300"/>
            <a:ext cx="342900" cy="34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800" y="15200"/>
                </a:moveTo>
                <a:lnTo>
                  <a:pt x="12800" y="21600"/>
                </a:lnTo>
                <a:lnTo>
                  <a:pt x="0" y="10800"/>
                </a:lnTo>
                <a:lnTo>
                  <a:pt x="12800" y="0"/>
                </a:lnTo>
                <a:lnTo>
                  <a:pt x="12800" y="6400"/>
                </a:lnTo>
                <a:lnTo>
                  <a:pt x="21600" y="6400"/>
                </a:lnTo>
                <a:lnTo>
                  <a:pt x="21600" y="152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 w="254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5" name="nav_home.png"/>
          <p:cNvPicPr/>
          <p:nvPr/>
        </p:nvPicPr>
        <p:blipFill>
          <a:blip r:embed="rId3">
            <a:alphaModFix amt="60000"/>
            <a:extLst/>
          </a:blip>
          <a:stretch>
            <a:fillRect/>
          </a:stretch>
        </p:blipFill>
        <p:spPr>
          <a:xfrm>
            <a:off x="673100" y="381000"/>
            <a:ext cx="355600" cy="3556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" dist="12700" dir="16200000">
              <a:srgbClr val="000000">
                <a:alpha val="80000"/>
              </a:srgbClr>
            </a:outerShdw>
          </a:effectLst>
        </p:spPr>
      </p:pic>
      <p:sp>
        <p:nvSpPr>
          <p:cNvPr id="6" name="Shape 6"/>
          <p:cNvSpPr/>
          <p:nvPr>
            <p:ph type="title"/>
          </p:nvPr>
        </p:nvSpPr>
        <p:spPr>
          <a:xfrm>
            <a:off x="1270000" y="1130300"/>
            <a:ext cx="10464800" cy="156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2641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solidFill>
            <a:srgbClr val="B6B8B9"/>
          </a:solidFill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0900">
                <a:solidFill>
                  <a:srgbClr val="848586"/>
                </a:solidFill>
              </a:rPr>
              <a:t>Working Capital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B6B8B9"/>
                </a:solidFill>
              </a:rPr>
              <a:t>(sometimes called circulating capital)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Time lag 2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Businesses use the supplies to make their products. As they do this they incur other costs eg wages for labour. It may take a long time before the product is completed and ready to be sold.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Time lag 3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There may be a delay between when a product is made and when it is sold. Storage costs may be incurred whilst products wait to be sold.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Time lag 4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Customers may not pay cash for a product when it is sold. The business may offer a credit period eg 60 days.</a:t>
            </a:r>
            <a:endParaRPr sz="4200"/>
          </a:p>
          <a:p>
            <a:pPr lvl="0">
              <a:defRPr sz="1800"/>
            </a:pPr>
            <a:r>
              <a:rPr sz="4200"/>
              <a:t>Further costs may be incurred delivering the product too.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The cycle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Once payments are received from customers, the cycle can begin again (eg new supplies are ordered from suppliers).</a:t>
            </a:r>
            <a:endParaRPr sz="4200"/>
          </a:p>
          <a:p>
            <a:pPr lvl="0">
              <a:defRPr sz="1800"/>
            </a:pPr>
            <a:r>
              <a:rPr sz="4200"/>
              <a:t>Cash injections may bring much-needed capital into the cycle eg via a bank loan.</a:t>
            </a:r>
            <a:endParaRPr sz="4200"/>
          </a:p>
          <a:p>
            <a:pPr lvl="0">
              <a:defRPr sz="1800"/>
            </a:pPr>
            <a:r>
              <a:rPr sz="4200"/>
              <a:t>Also, cash may leave the cycle eg as dividends paid to shareholders.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Managing the cycle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2400"/>
              <a:t>Managing the length of the time lags will be crucial to the success of the business. Ideally managers will try to:</a:t>
            </a:r>
            <a:endParaRPr sz="2400"/>
          </a:p>
          <a:p>
            <a:pPr lvl="1">
              <a:defRPr sz="1800"/>
            </a:pPr>
            <a:r>
              <a:rPr sz="2400"/>
              <a:t>Lengthen lag 1 by delaying payments to suppliers.</a:t>
            </a:r>
            <a:endParaRPr sz="2400"/>
          </a:p>
          <a:p>
            <a:pPr lvl="1">
              <a:defRPr sz="1800"/>
            </a:pPr>
            <a:r>
              <a:rPr sz="2400"/>
              <a:t>Shorten lag 2 by reducing production time.</a:t>
            </a:r>
            <a:endParaRPr sz="2400"/>
          </a:p>
          <a:p>
            <a:pPr lvl="1">
              <a:defRPr sz="1800"/>
            </a:pPr>
            <a:r>
              <a:rPr sz="2400"/>
              <a:t>Shorten lag 3 by reducing storage times and the quantity of stock being stored.</a:t>
            </a:r>
            <a:endParaRPr sz="2400"/>
          </a:p>
          <a:p>
            <a:pPr lvl="1">
              <a:defRPr sz="1800"/>
            </a:pPr>
            <a:r>
              <a:rPr sz="2400"/>
              <a:t>Shorten lag 4 by reducing credit periods and chasing up debtors for payments owed.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1270000" y="1130300"/>
            <a:ext cx="10464800" cy="30099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B6B8B9"/>
                </a:solidFill>
              </a:rPr>
              <a:t>Which businesses require high levels of  working capital?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xfrm>
            <a:off x="1270000" y="3975100"/>
            <a:ext cx="10464800" cy="4381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Larger businesses.</a:t>
            </a:r>
            <a:endParaRPr sz="4200"/>
          </a:p>
          <a:p>
            <a:pPr lvl="0">
              <a:defRPr sz="1800"/>
            </a:pPr>
            <a:r>
              <a:rPr sz="4200"/>
              <a:t>Those maintaining high stock levels (eg retailers).</a:t>
            </a:r>
            <a:endParaRPr sz="4200"/>
          </a:p>
          <a:p>
            <a:pPr lvl="0">
              <a:defRPr sz="1800"/>
            </a:pPr>
            <a:r>
              <a:rPr sz="4200"/>
              <a:t>Those with long production processes (eg construction companies).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B6B8B9"/>
                </a:solidFill>
              </a:rPr>
              <a:t>Which businesses require low levels of  working capital?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Supermarkets can operate with negative working capital. They receive stock from suppliers bought on credit, and sell it very quickly to customers for cash.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xfrm>
            <a:off x="1270000" y="1130300"/>
            <a:ext cx="10464800" cy="2946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What’s a usual level of working capital?</a:t>
            </a:r>
            <a:endParaRPr sz="8400">
              <a:solidFill>
                <a:srgbClr val="B6B8B9"/>
              </a:solidFill>
            </a:endParaRP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Current assets should be roughly double the value of current assets, ie a </a:t>
            </a:r>
            <a:r>
              <a:rPr sz="4200">
                <a:solidFill>
                  <a:srgbClr val="0061FF"/>
                </a:solidFill>
              </a:rPr>
              <a:t>current ratio</a:t>
            </a:r>
            <a:r>
              <a:rPr sz="4200"/>
              <a:t> of between 1.5:1 &amp; 2:1 is considered optimal.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What is it?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Money available to pay for the day-to-day trading activities of a business.</a:t>
            </a:r>
            <a:endParaRPr sz="4200"/>
          </a:p>
          <a:p>
            <a:pPr lvl="0">
              <a:defRPr sz="1800"/>
            </a:pPr>
            <a:r>
              <a:rPr sz="4200"/>
              <a:t>It forms the more liquid assets of a business (ie those that can be converted quickly into cash) minus the money owed in the short term.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How is it calculated?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4800"/>
              <a:t>Working Capital =</a:t>
            </a:r>
            <a:endParaRPr sz="4800"/>
          </a:p>
          <a:p>
            <a:pPr lvl="0" marL="0" indent="0">
              <a:buSzTx/>
              <a:buNone/>
              <a:defRPr sz="1800"/>
            </a:pPr>
            <a:r>
              <a:rPr sz="4800"/>
              <a:t>Current Assets - Current Liabilities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Current Assets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Cash (money held by the business).</a:t>
            </a:r>
            <a:endParaRPr sz="4200"/>
          </a:p>
          <a:p>
            <a:pPr lvl="0">
              <a:defRPr sz="1800"/>
            </a:pPr>
            <a:r>
              <a:rPr sz="4200"/>
              <a:t>Stocks (of finished products and work-in-progress that are to be sold).</a:t>
            </a:r>
            <a:endParaRPr sz="4200"/>
          </a:p>
          <a:p>
            <a:pPr lvl="0">
              <a:defRPr sz="1800"/>
            </a:pPr>
            <a:r>
              <a:rPr sz="4200"/>
              <a:t>Debtors (money owed by customers).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Liquidity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anchor="t"/>
          <a:lstStyle>
            <a:lvl1pPr marL="0" indent="0">
              <a:buSzTx/>
              <a:buNone/>
            </a:lvl1pPr>
          </a:lstStyle>
          <a:p>
            <a:pPr lvl="0">
              <a:defRPr sz="1800"/>
            </a:pPr>
            <a:r>
              <a:rPr sz="4200"/>
              <a:t>The ease with which an asset can be converted into cash.</a:t>
            </a:r>
            <a:endParaRPr sz="4200"/>
          </a:p>
        </p:txBody>
      </p:sp>
      <p:sp>
        <p:nvSpPr>
          <p:cNvPr id="64" name="Shape 64"/>
          <p:cNvSpPr/>
          <p:nvPr/>
        </p:nvSpPr>
        <p:spPr>
          <a:xfrm>
            <a:off x="8688585" y="4356100"/>
            <a:ext cx="1739901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000"/>
              <a:t>Least liquid</a:t>
            </a:r>
          </a:p>
        </p:txBody>
      </p:sp>
      <p:sp>
        <p:nvSpPr>
          <p:cNvPr id="65" name="Shape 65"/>
          <p:cNvSpPr/>
          <p:nvPr/>
        </p:nvSpPr>
        <p:spPr>
          <a:xfrm>
            <a:off x="1485900" y="4318000"/>
            <a:ext cx="2273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spcBef>
                <a:spcPts val="2400"/>
              </a:spcBef>
              <a:defRPr sz="1800"/>
            </a:pPr>
            <a:r>
              <a:rPr sz="4200"/>
              <a:t>Most liquid</a:t>
            </a:r>
          </a:p>
        </p:txBody>
      </p:sp>
      <p:sp>
        <p:nvSpPr>
          <p:cNvPr id="66" name="Shape 66"/>
          <p:cNvSpPr/>
          <p:nvPr/>
        </p:nvSpPr>
        <p:spPr>
          <a:xfrm>
            <a:off x="5485531" y="6731000"/>
            <a:ext cx="1140223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56D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56D6"/>
                </a:solidFill>
              </a:rPr>
              <a:t>Cash</a:t>
            </a:r>
          </a:p>
        </p:txBody>
      </p:sp>
      <p:sp>
        <p:nvSpPr>
          <p:cNvPr id="67" name="Shape 67"/>
          <p:cNvSpPr/>
          <p:nvPr/>
        </p:nvSpPr>
        <p:spPr>
          <a:xfrm>
            <a:off x="5136281" y="5867400"/>
            <a:ext cx="1838723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4013"/>
                </a:solidFill>
              </a:rPr>
              <a:t>Debtors</a:t>
            </a:r>
          </a:p>
        </p:txBody>
      </p:sp>
      <p:sp>
        <p:nvSpPr>
          <p:cNvPr id="68" name="Shape 68"/>
          <p:cNvSpPr/>
          <p:nvPr/>
        </p:nvSpPr>
        <p:spPr>
          <a:xfrm>
            <a:off x="5326781" y="7594600"/>
            <a:ext cx="1457723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669C3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69C35"/>
                </a:solidFill>
              </a:rPr>
              <a:t>Stocks</a:t>
            </a:r>
          </a:p>
        </p:txBody>
      </p:sp>
      <p:sp>
        <p:nvSpPr>
          <p:cNvPr id="69" name="Shape 69"/>
          <p:cNvSpPr/>
          <p:nvPr/>
        </p:nvSpPr>
        <p:spPr>
          <a:xfrm>
            <a:off x="3721100" y="4991100"/>
            <a:ext cx="4610100" cy="0"/>
          </a:xfrm>
          <a:prstGeom prst="line">
            <a:avLst/>
          </a:prstGeom>
          <a:ln w="63500">
            <a:solidFill/>
            <a:miter lim="400000"/>
            <a:headEnd type="stealth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Current Liabilities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Money owed to banks in short term (eg overdraft).</a:t>
            </a:r>
            <a:endParaRPr sz="4200"/>
          </a:p>
          <a:p>
            <a:pPr lvl="0">
              <a:defRPr sz="1800"/>
            </a:pPr>
            <a:r>
              <a:rPr sz="4200"/>
              <a:t>Money owed to creditors (ie suppliers of components purchased, but not yet paid for).</a:t>
            </a:r>
            <a:endParaRPr sz="4200"/>
          </a:p>
          <a:p>
            <a:pPr lvl="0">
              <a:defRPr sz="1800"/>
            </a:pPr>
            <a:r>
              <a:rPr sz="4200"/>
              <a:t>Tax owed to the government.</a:t>
            </a:r>
          </a:p>
        </p:txBody>
      </p:sp>
      <p:sp>
        <p:nvSpPr>
          <p:cNvPr id="73" name="Shape 73"/>
          <p:cNvSpPr/>
          <p:nvPr/>
        </p:nvSpPr>
        <p:spPr>
          <a:xfrm>
            <a:off x="1719609" y="2628900"/>
            <a:ext cx="1585467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000"/>
              <a:t>Include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1270000" y="1130300"/>
            <a:ext cx="10464800" cy="28321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B6B8B9"/>
                </a:solidFill>
              </a:rPr>
              <a:t>Why is working capital so important?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1397000" y="2641600"/>
            <a:ext cx="10464800" cy="5715000"/>
          </a:xfrm>
          <a:prstGeom prst="rect">
            <a:avLst/>
          </a:prstGeom>
        </p:spPr>
        <p:txBody>
          <a:bodyPr/>
          <a:lstStyle/>
          <a:p>
            <a:pPr lvl="0" marL="807357" indent="-489857">
              <a:defRPr sz="1800"/>
            </a:pPr>
            <a:r>
              <a:rPr sz="3600"/>
              <a:t>Without a sufficient amount of working capital, the business may become </a:t>
            </a:r>
            <a:r>
              <a:rPr sz="3600">
                <a:solidFill>
                  <a:srgbClr val="0061FF"/>
                </a:solidFill>
              </a:rPr>
              <a:t>insolvent</a:t>
            </a:r>
            <a:r>
              <a:rPr sz="3600"/>
              <a:t>. This means that it cannot pay its debts.</a:t>
            </a:r>
            <a:endParaRPr sz="3600"/>
          </a:p>
          <a:p>
            <a:pPr lvl="0" marL="807357" indent="-489857">
              <a:defRPr sz="1800"/>
            </a:pPr>
            <a:r>
              <a:rPr sz="3600"/>
              <a:t>It </a:t>
            </a:r>
            <a:r>
              <a:rPr sz="3600"/>
              <a:t>could be declared </a:t>
            </a:r>
            <a:r>
              <a:rPr sz="3600">
                <a:solidFill>
                  <a:srgbClr val="0061FF"/>
                </a:solidFill>
              </a:rPr>
              <a:t>bankrupt</a:t>
            </a:r>
            <a:r>
              <a:rPr sz="3600"/>
              <a:t> (legally insolvent) even if it is profitable. It would then be put into administration, and may eventually be </a:t>
            </a:r>
            <a:r>
              <a:rPr sz="3600">
                <a:solidFill>
                  <a:srgbClr val="0056D6"/>
                </a:solidFill>
              </a:rPr>
              <a:t>liquidated</a:t>
            </a:r>
            <a:r>
              <a:rPr sz="3600"/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B6B8B9"/>
                </a:solidFill>
              </a:rPr>
              <a:t>The working capital cycle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</a:pPr>
          </a:p>
        </p:txBody>
      </p:sp>
      <p:pic>
        <p:nvPicPr>
          <p:cNvPr id="8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21232" y="2743200"/>
            <a:ext cx="5895671" cy="549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B6B8B9"/>
                </a:solidFill>
              </a:rPr>
              <a:t>Time lag 1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Businesses often purchase supplies on credit (eg 30 days trade credit). This creates a time lag between receiving the supplies and paying for them. Credit periods can vary greatly.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