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 lvl="0">
              <a:defRPr sz="1800"/>
            </a:pPr>
            <a:r>
              <a:rPr sz="7919"/>
              <a:t>Social enterprise business organisations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Cooperatives, micro-finance providers &amp; public-private partnerships (PPPs)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Cooperatives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Owned by members (usually customers or employees).</a:t>
            </a:r>
            <a:endParaRPr sz="3600"/>
          </a:p>
          <a:p>
            <a:pPr lvl="0">
              <a:defRPr sz="1800"/>
            </a:pPr>
            <a:r>
              <a:rPr sz="3600"/>
              <a:t>Set up and managed in the interest of their members.</a:t>
            </a:r>
            <a:endParaRPr sz="3600"/>
          </a:p>
          <a:p>
            <a:pPr lvl="0">
              <a:defRPr sz="1800"/>
            </a:pPr>
            <a:r>
              <a:rPr sz="3600"/>
              <a:t>Aim to cover all costs. Any surpluses are distributed to members as a dividend.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Consumer cooperatives 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Purchase supplies in bulk, obtaining a discount.</a:t>
            </a:r>
            <a:endParaRPr sz="3600"/>
          </a:p>
          <a:p>
            <a:pPr lvl="0">
              <a:defRPr sz="1800"/>
            </a:pPr>
            <a:r>
              <a:rPr sz="3600"/>
              <a:t>Sell these supplies to customers (including members) at low prices.</a:t>
            </a:r>
            <a:endParaRPr sz="3600"/>
          </a:p>
          <a:p>
            <a:pPr lvl="0">
              <a:defRPr sz="1800"/>
            </a:pPr>
            <a:r>
              <a:rPr sz="3600"/>
              <a:t>Dividends are paid to members if a surplus has been made.</a:t>
            </a:r>
            <a:endParaRPr sz="3600"/>
          </a:p>
          <a:p>
            <a:pPr lvl="0">
              <a:defRPr sz="1800"/>
            </a:pPr>
            <a:r>
              <a:rPr b="1" sz="360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Main purpose = Lower prices for members.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Worker cooperatives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Owned by the people who work in the coop.</a:t>
            </a:r>
            <a:endParaRPr sz="3600"/>
          </a:p>
          <a:p>
            <a:pPr lvl="0">
              <a:defRPr sz="1800"/>
            </a:pPr>
            <a:r>
              <a:rPr sz="3600"/>
              <a:t>All workers have a say in how the coop is run.</a:t>
            </a:r>
            <a:endParaRPr sz="3600"/>
          </a:p>
          <a:p>
            <a:pPr lvl="0">
              <a:defRPr sz="1800"/>
            </a:pPr>
            <a:r>
              <a:rPr sz="3600"/>
              <a:t>Any surpluses are passed on the workers as a dividend.  </a:t>
            </a:r>
            <a:endParaRPr sz="3600"/>
          </a:p>
          <a:p>
            <a:pPr lvl="0">
              <a:defRPr sz="1800"/>
            </a:pPr>
            <a:r>
              <a:rPr b="1" sz="360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Main purpose is to look after the welfare of the employees </a:t>
            </a:r>
            <a:r>
              <a:rPr sz="3600">
                <a:solidFill>
                  <a:srgbClr val="0365C0"/>
                </a:solidFill>
              </a:rPr>
              <a:t>(eg by providing good working conditions and  fair pay).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Microfinance providers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22275" indent="-422275" defTabSz="554990">
              <a:spcBef>
                <a:spcPts val="3900"/>
              </a:spcBef>
              <a:defRPr sz="1800"/>
            </a:pPr>
            <a:r>
              <a:rPr sz="3420"/>
              <a:t>Set up to lend money to people and small businesses that are unable to obtain it from traditional sources (eg family or a bank).</a:t>
            </a:r>
            <a:endParaRPr sz="3420"/>
          </a:p>
          <a:p>
            <a:pPr lvl="0" marL="422275" indent="-422275" defTabSz="554990">
              <a:spcBef>
                <a:spcPts val="3900"/>
              </a:spcBef>
              <a:defRPr sz="1800"/>
            </a:pPr>
            <a:r>
              <a:rPr sz="3420"/>
              <a:t>Usually lend small amounts.</a:t>
            </a:r>
            <a:endParaRPr sz="3420"/>
          </a:p>
          <a:p>
            <a:pPr lvl="0" marL="422275" indent="-422275" defTabSz="554990">
              <a:spcBef>
                <a:spcPts val="3900"/>
              </a:spcBef>
              <a:defRPr sz="1800"/>
            </a:pPr>
            <a:r>
              <a:rPr sz="3420"/>
              <a:t>Interest rates tend to be higher than bank loans (due to admin charges and increased risk of non-payment).</a:t>
            </a:r>
            <a:endParaRPr sz="3420"/>
          </a:p>
          <a:p>
            <a:pPr lvl="0" marL="422275" indent="-422275" defTabSz="554990">
              <a:spcBef>
                <a:spcPts val="3900"/>
              </a:spcBef>
              <a:defRPr sz="1800"/>
            </a:pPr>
            <a:r>
              <a:rPr b="1" sz="342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Main purpose is to help poorer people escape from poverty.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 lvl="0">
              <a:defRPr sz="1800"/>
            </a:pPr>
            <a:r>
              <a:rPr sz="7200"/>
              <a:t>Public Private Partnerships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Established to improve the provision of services previously provided purely by government organisations (public sector).</a:t>
            </a:r>
            <a:endParaRPr sz="3600"/>
          </a:p>
          <a:p>
            <a:pPr lvl="0">
              <a:defRPr sz="1800"/>
            </a:pPr>
            <a:r>
              <a:rPr sz="3600"/>
              <a:t>A private sector business takes over some aspects of the service from the government. Eg by;</a:t>
            </a:r>
            <a:endParaRPr sz="3600"/>
          </a:p>
          <a:p>
            <a:pPr lvl="1">
              <a:defRPr sz="1800"/>
            </a:pPr>
            <a:r>
              <a:rPr sz="3600"/>
              <a:t>providing capital.</a:t>
            </a:r>
            <a:endParaRPr sz="3600"/>
          </a:p>
          <a:p>
            <a:pPr lvl="1">
              <a:defRPr sz="1800"/>
            </a:pPr>
            <a:r>
              <a:rPr sz="3600"/>
              <a:t>managing all or part of the business.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PPP Example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00050" indent="-400050" defTabSz="525779">
              <a:spcBef>
                <a:spcPts val="3700"/>
              </a:spcBef>
              <a:defRPr sz="1800"/>
            </a:pPr>
            <a:r>
              <a:rPr sz="3239"/>
              <a:t>A government needs to build a new road. A private business builds the road and is given a licence to generate income through toll charges by the government.</a:t>
            </a:r>
            <a:endParaRPr sz="3239"/>
          </a:p>
          <a:p>
            <a:pPr lvl="0" marL="400050" indent="-400050" defTabSz="525779">
              <a:spcBef>
                <a:spcPts val="3700"/>
              </a:spcBef>
              <a:defRPr sz="1800"/>
            </a:pPr>
            <a:r>
              <a:rPr sz="3239"/>
              <a:t>Benefits include:</a:t>
            </a:r>
            <a:endParaRPr sz="3239"/>
          </a:p>
          <a:p>
            <a:pPr lvl="1" marL="800100" indent="-400050" defTabSz="525779">
              <a:spcBef>
                <a:spcPts val="3700"/>
              </a:spcBef>
              <a:defRPr sz="1800"/>
            </a:pPr>
            <a:r>
              <a:rPr sz="3239"/>
              <a:t>Gov’t obtains the capital investment to build the road.</a:t>
            </a:r>
            <a:endParaRPr sz="3239"/>
          </a:p>
          <a:p>
            <a:pPr lvl="1" marL="800100" indent="-400050" defTabSz="525779">
              <a:spcBef>
                <a:spcPts val="3700"/>
              </a:spcBef>
              <a:defRPr sz="1800"/>
            </a:pPr>
            <a:r>
              <a:rPr sz="3239"/>
              <a:t>General public have a road that they can use.</a:t>
            </a:r>
            <a:endParaRPr sz="3239"/>
          </a:p>
          <a:p>
            <a:pPr lvl="1" marL="800100" indent="-400050" defTabSz="525779">
              <a:spcBef>
                <a:spcPts val="3700"/>
              </a:spcBef>
              <a:defRPr sz="1800"/>
            </a:pPr>
            <a:r>
              <a:rPr sz="3239"/>
              <a:t>Private company can generate profits from managing the road.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Benefits of PPPs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Provides governments with an additional source of finance (reduces it’s need to borrow).</a:t>
            </a:r>
            <a:endParaRPr sz="3600"/>
          </a:p>
          <a:p>
            <a:pPr lvl="0">
              <a:defRPr sz="1800"/>
            </a:pPr>
            <a:r>
              <a:rPr sz="3600"/>
              <a:t>Reduces risk for both government &amp; private businesses (as risk is shared).</a:t>
            </a:r>
            <a:endParaRPr sz="3600"/>
          </a:p>
          <a:p>
            <a:pPr lvl="0">
              <a:defRPr sz="1800"/>
            </a:pPr>
            <a:r>
              <a:rPr sz="3600"/>
              <a:t>Private firms may bring expertise to a project that government personnel lack.</a:t>
            </a:r>
            <a:endParaRPr sz="3600"/>
          </a:p>
          <a:p>
            <a:pPr lvl="0">
              <a:defRPr sz="1800"/>
            </a:pPr>
            <a:r>
              <a:rPr sz="3600"/>
              <a:t>Profit motive encourages the private sector firm to be highly efficient (which brings down costs).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Problems of PPPs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08940" indent="-408940" defTabSz="537463">
              <a:spcBef>
                <a:spcPts val="3800"/>
              </a:spcBef>
              <a:defRPr sz="1800"/>
            </a:pPr>
            <a:r>
              <a:rPr sz="3312"/>
              <a:t>Possible conflicts of interest between the government (seeking good service) and the business (seeking lower costs).</a:t>
            </a:r>
            <a:endParaRPr sz="3312"/>
          </a:p>
          <a:p>
            <a:pPr lvl="0" marL="408940" indent="-408940" defTabSz="537463">
              <a:spcBef>
                <a:spcPts val="3800"/>
              </a:spcBef>
              <a:defRPr sz="1800"/>
            </a:pPr>
            <a:r>
              <a:rPr sz="3312"/>
              <a:t>Private businesses may pull-out if they can’t make a profit, resulting either in the loss of an important service, or increased costs for the government.</a:t>
            </a:r>
            <a:endParaRPr sz="3312"/>
          </a:p>
          <a:p>
            <a:pPr lvl="0" marL="408940" indent="-408940" defTabSz="537463">
              <a:spcBef>
                <a:spcPts val="3800"/>
              </a:spcBef>
              <a:defRPr sz="1800"/>
            </a:pPr>
            <a:r>
              <a:rPr sz="3312"/>
              <a:t>Some government employees may lose their jobs as efficiency improves.</a:t>
            </a:r>
            <a:endParaRPr sz="3312"/>
          </a:p>
          <a:p>
            <a:pPr lvl="0" marL="408940" indent="-408940" defTabSz="537463">
              <a:spcBef>
                <a:spcPts val="3800"/>
              </a:spcBef>
              <a:defRPr sz="1800"/>
            </a:pPr>
            <a:r>
              <a:rPr sz="3312"/>
              <a:t>Private firms may over-estimate costs to increase profits.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