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lvl1pPr algn="ctr" defTabSz="584200">
      <a:defRPr sz="4200">
        <a:latin typeface="+mn-lt"/>
        <a:ea typeface="+mn-ea"/>
        <a:cs typeface="+mn-cs"/>
        <a:sym typeface="Gill Sans"/>
      </a:defRPr>
    </a:lvl1pPr>
    <a:lvl2pPr indent="342900" algn="ctr" defTabSz="584200">
      <a:defRPr sz="4200">
        <a:latin typeface="+mn-lt"/>
        <a:ea typeface="+mn-ea"/>
        <a:cs typeface="+mn-cs"/>
        <a:sym typeface="Gill Sans"/>
      </a:defRPr>
    </a:lvl2pPr>
    <a:lvl3pPr indent="685800" algn="ctr" defTabSz="584200">
      <a:defRPr sz="4200">
        <a:latin typeface="+mn-lt"/>
        <a:ea typeface="+mn-ea"/>
        <a:cs typeface="+mn-cs"/>
        <a:sym typeface="Gill Sans"/>
      </a:defRPr>
    </a:lvl3pPr>
    <a:lvl4pPr indent="1028700" algn="ctr" defTabSz="584200">
      <a:defRPr sz="4200">
        <a:latin typeface="+mn-lt"/>
        <a:ea typeface="+mn-ea"/>
        <a:cs typeface="+mn-cs"/>
        <a:sym typeface="Gill Sans"/>
      </a:defRPr>
    </a:lvl4pPr>
    <a:lvl5pPr indent="1371600" algn="ctr" defTabSz="584200">
      <a:defRPr sz="4200">
        <a:latin typeface="+mn-lt"/>
        <a:ea typeface="+mn-ea"/>
        <a:cs typeface="+mn-cs"/>
        <a:sym typeface="Gill Sans"/>
      </a:defRPr>
    </a:lvl5pPr>
    <a:lvl6pPr indent="1714500" algn="ctr" defTabSz="584200">
      <a:defRPr sz="4200">
        <a:latin typeface="+mn-lt"/>
        <a:ea typeface="+mn-ea"/>
        <a:cs typeface="+mn-cs"/>
        <a:sym typeface="Gill Sans"/>
      </a:defRPr>
    </a:lvl6pPr>
    <a:lvl7pPr indent="2057400" algn="ctr" defTabSz="584200">
      <a:defRPr sz="4200">
        <a:latin typeface="+mn-lt"/>
        <a:ea typeface="+mn-ea"/>
        <a:cs typeface="+mn-cs"/>
        <a:sym typeface="Gill Sans"/>
      </a:defRPr>
    </a:lvl7pPr>
    <a:lvl8pPr indent="2400300" algn="ctr" defTabSz="584200">
      <a:defRPr sz="4200">
        <a:latin typeface="+mn-lt"/>
        <a:ea typeface="+mn-ea"/>
        <a:cs typeface="+mn-cs"/>
        <a:sym typeface="Gill Sans"/>
      </a:defRPr>
    </a:lvl8pPr>
    <a:lvl9pPr indent="2743200" algn="ctr" defTabSz="584200">
      <a:defRPr sz="4200"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>
            <a:lvl1pPr>
              <a:spcBef>
                <a:spcPts val="4800"/>
              </a:spcBef>
            </a:lvl1pPr>
            <a:lvl2pPr>
              <a:spcBef>
                <a:spcPts val="4800"/>
              </a:spcBef>
            </a:lvl2pPr>
            <a:lvl3pPr>
              <a:spcBef>
                <a:spcPts val="4800"/>
              </a:spcBef>
            </a:lvl3pPr>
            <a:lvl4pPr>
              <a:spcBef>
                <a:spcPts val="4800"/>
              </a:spcBef>
            </a:lvl4pPr>
            <a:lvl5pPr>
              <a:spcBef>
                <a:spcPts val="4800"/>
              </a:spcBef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584200">
        <a:defRPr sz="8400">
          <a:latin typeface="+mn-lt"/>
          <a:ea typeface="+mn-ea"/>
          <a:cs typeface="+mn-cs"/>
          <a:sym typeface="Gill Sans"/>
        </a:defRPr>
      </a:lvl1pPr>
      <a:lvl2pPr indent="228600" algn="ctr" defTabSz="584200">
        <a:defRPr sz="8400">
          <a:latin typeface="+mn-lt"/>
          <a:ea typeface="+mn-ea"/>
          <a:cs typeface="+mn-cs"/>
          <a:sym typeface="Gill Sans"/>
        </a:defRPr>
      </a:lvl2pPr>
      <a:lvl3pPr indent="457200" algn="ctr" defTabSz="584200">
        <a:defRPr sz="8400">
          <a:latin typeface="+mn-lt"/>
          <a:ea typeface="+mn-ea"/>
          <a:cs typeface="+mn-cs"/>
          <a:sym typeface="Gill Sans"/>
        </a:defRPr>
      </a:lvl3pPr>
      <a:lvl4pPr indent="685800" algn="ctr" defTabSz="584200">
        <a:defRPr sz="8400">
          <a:latin typeface="+mn-lt"/>
          <a:ea typeface="+mn-ea"/>
          <a:cs typeface="+mn-cs"/>
          <a:sym typeface="Gill Sans"/>
        </a:defRPr>
      </a:lvl4pPr>
      <a:lvl5pPr indent="914400" algn="ctr" defTabSz="584200">
        <a:defRPr sz="8400">
          <a:latin typeface="+mn-lt"/>
          <a:ea typeface="+mn-ea"/>
          <a:cs typeface="+mn-cs"/>
          <a:sym typeface="Gill Sans"/>
        </a:defRPr>
      </a:lvl5pPr>
      <a:lvl6pPr indent="1143000" algn="ctr" defTabSz="584200">
        <a:defRPr sz="8400">
          <a:latin typeface="+mn-lt"/>
          <a:ea typeface="+mn-ea"/>
          <a:cs typeface="+mn-cs"/>
          <a:sym typeface="Gill Sans"/>
        </a:defRPr>
      </a:lvl6pPr>
      <a:lvl7pPr indent="1371600" algn="ctr" defTabSz="584200">
        <a:defRPr sz="8400">
          <a:latin typeface="+mn-lt"/>
          <a:ea typeface="+mn-ea"/>
          <a:cs typeface="+mn-cs"/>
          <a:sym typeface="Gill Sans"/>
        </a:defRPr>
      </a:lvl7pPr>
      <a:lvl8pPr indent="1600200" algn="ctr" defTabSz="584200">
        <a:defRPr sz="8400">
          <a:latin typeface="+mn-lt"/>
          <a:ea typeface="+mn-ea"/>
          <a:cs typeface="+mn-cs"/>
          <a:sym typeface="Gill Sans"/>
        </a:defRPr>
      </a:lvl8pPr>
      <a:lvl9pPr indent="1828800" algn="ctr" defTabSz="584200">
        <a:defRPr sz="8400">
          <a:latin typeface="+mn-lt"/>
          <a:ea typeface="+mn-ea"/>
          <a:cs typeface="+mn-cs"/>
          <a:sym typeface="Gill Sans"/>
        </a:defRPr>
      </a:lvl9pPr>
    </p:titleStyle>
    <p:bodyStyle>
      <a:lvl1pPr marL="8890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1pPr>
      <a:lvl2pPr marL="13335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2pPr>
      <a:lvl3pPr marL="17780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3pPr>
      <a:lvl4pPr marL="22225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4pPr>
      <a:lvl5pPr marL="26670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5pPr>
      <a:lvl6pPr marL="30226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6pPr>
      <a:lvl7pPr marL="33782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7pPr>
      <a:lvl8pPr marL="37338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8pPr>
      <a:lvl9pPr marL="40894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Cash Flow Forecasts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Why prepare them?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ID times of cash shortages and surpluses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Closing monthly balances will help to identify if an overdraft is required, or if there is a cash surplus that could be used elsewhere in the business.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xfrm>
            <a:off x="1270000" y="254000"/>
            <a:ext cx="10464800" cy="262656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Supports applications for funding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Banks may insist on seeing a c/f forecast when deciding on a loan.</a:t>
            </a:r>
            <a:endParaRPr sz="4200"/>
          </a:p>
          <a:p>
            <a:pPr lvl="0">
              <a:defRPr sz="1800"/>
            </a:pPr>
            <a:r>
              <a:rPr sz="4200"/>
              <a:t>A c/f forecast can help to show the future outlook for the business. This can reassure lenders &amp; investors. </a:t>
            </a:r>
            <a:endParaRPr sz="4200"/>
          </a:p>
          <a:p>
            <a:pPr lvl="0">
              <a:defRPr sz="1800"/>
            </a:pPr>
            <a:r>
              <a:rPr sz="4200"/>
              <a:t>Very helpful when setting up a new business.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Improves planning</a:t>
            </a:r>
          </a:p>
        </p:txBody>
      </p:sp>
      <p:sp>
        <p:nvSpPr>
          <p:cNvPr id="52" name="Shape 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A c/f forecast helps managers to plan the future activities of the business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Monitor cash flow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Managers can compare actual cash flows with what they expected (ie in their previous c/f forecast). This helps to identify problem areas that may need looking at if there are large differences.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