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p:restoredTop sz="94718"/>
  </p:normalViewPr>
  <p:slideViewPr>
    <p:cSldViewPr snapToGrid="0" snapToObjects="1">
      <p:cViewPr varScale="1">
        <p:scale>
          <a:sx n="64" d="100"/>
          <a:sy n="64" d="100"/>
        </p:scale>
        <p:origin x="15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850909965"/>
      </p:ext>
    </p:extLst>
  </p:cSld>
  <p:clrMap bg1="lt1" tx1="dk1" bg2="lt2" tx2="dk2" accent1="accent1" accent2="accent2" accent3="accent3" accent4="accent4" accent5="accent5" accent6="accent6" hlink="hlink" folHlink="folHlink"/>
  <p:notesStyle>
    <a:lvl1pPr defTabSz="457200">
      <a:lnSpc>
        <a:spcPct val="125000"/>
      </a:lnSpc>
      <a:defRPr sz="2400">
        <a:latin typeface="Avenir Book"/>
        <a:ea typeface="Avenir Book"/>
        <a:cs typeface="Avenir Book"/>
        <a:sym typeface="Avenir Book"/>
      </a:defRPr>
    </a:lvl1pPr>
    <a:lvl2pPr indent="228600" defTabSz="457200">
      <a:lnSpc>
        <a:spcPct val="125000"/>
      </a:lnSpc>
      <a:defRPr sz="2400">
        <a:latin typeface="Avenir Book"/>
        <a:ea typeface="Avenir Book"/>
        <a:cs typeface="Avenir Book"/>
        <a:sym typeface="Avenir Book"/>
      </a:defRPr>
    </a:lvl2pPr>
    <a:lvl3pPr indent="457200" defTabSz="457200">
      <a:lnSpc>
        <a:spcPct val="125000"/>
      </a:lnSpc>
      <a:defRPr sz="2400">
        <a:latin typeface="Avenir Book"/>
        <a:ea typeface="Avenir Book"/>
        <a:cs typeface="Avenir Book"/>
        <a:sym typeface="Avenir Book"/>
      </a:defRPr>
    </a:lvl3pPr>
    <a:lvl4pPr indent="685800" defTabSz="457200">
      <a:lnSpc>
        <a:spcPct val="125000"/>
      </a:lnSpc>
      <a:defRPr sz="2400">
        <a:latin typeface="Avenir Book"/>
        <a:ea typeface="Avenir Book"/>
        <a:cs typeface="Avenir Book"/>
        <a:sym typeface="Avenir Book"/>
      </a:defRPr>
    </a:lvl4pPr>
    <a:lvl5pPr indent="914400" defTabSz="457200">
      <a:lnSpc>
        <a:spcPct val="125000"/>
      </a:lnSpc>
      <a:defRPr sz="2400">
        <a:latin typeface="Avenir Book"/>
        <a:ea typeface="Avenir Book"/>
        <a:cs typeface="Avenir Book"/>
        <a:sym typeface="Avenir Book"/>
      </a:defRPr>
    </a:lvl5pPr>
    <a:lvl6pPr indent="1143000" defTabSz="457200">
      <a:lnSpc>
        <a:spcPct val="125000"/>
      </a:lnSpc>
      <a:defRPr sz="2400">
        <a:latin typeface="Avenir Book"/>
        <a:ea typeface="Avenir Book"/>
        <a:cs typeface="Avenir Book"/>
        <a:sym typeface="Avenir Book"/>
      </a:defRPr>
    </a:lvl6pPr>
    <a:lvl7pPr indent="1371600" defTabSz="457200">
      <a:lnSpc>
        <a:spcPct val="125000"/>
      </a:lnSpc>
      <a:defRPr sz="2400">
        <a:latin typeface="Avenir Book"/>
        <a:ea typeface="Avenir Book"/>
        <a:cs typeface="Avenir Book"/>
        <a:sym typeface="Avenir Book"/>
      </a:defRPr>
    </a:lvl7pPr>
    <a:lvl8pPr indent="1600200" defTabSz="457200">
      <a:lnSpc>
        <a:spcPct val="125000"/>
      </a:lnSpc>
      <a:defRPr sz="2400">
        <a:latin typeface="Avenir Book"/>
        <a:ea typeface="Avenir Book"/>
        <a:cs typeface="Avenir Book"/>
        <a:sym typeface="Avenir Book"/>
      </a:defRPr>
    </a:lvl8pPr>
    <a:lvl9pPr indent="1828800" defTabSz="457200">
      <a:lnSpc>
        <a:spcPct val="125000"/>
      </a:lnSpc>
      <a:defRPr sz="2400">
        <a:latin typeface="Avenir Book"/>
        <a:ea typeface="Avenir Book"/>
        <a:cs typeface="Avenir Book"/>
        <a:sym typeface="Avenir Book"/>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pPr>
            <a:r>
              <a:rPr sz="80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a:defRPr sz="1800"/>
            </a:pPr>
            <a:r>
              <a:rPr sz="8000"/>
              <a:t>Managing cash flow problems</a:t>
            </a:r>
          </a:p>
        </p:txBody>
      </p:sp>
      <p:sp>
        <p:nvSpPr>
          <p:cNvPr id="33" name="Shape 33"/>
          <p:cNvSpPr>
            <a:spLocks noGrp="1"/>
          </p:cNvSpPr>
          <p:nvPr>
            <p:ph type="body" idx="1"/>
          </p:nvPr>
        </p:nvSpPr>
        <p:spPr>
          <a:prstGeom prst="rect">
            <a:avLst/>
          </a:prstGeom>
        </p:spPr>
        <p:txBody>
          <a:bodyPr/>
          <a:lstStyle/>
          <a:p>
            <a:pPr lvl="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pPr lvl="0">
              <a:defRPr sz="1800"/>
            </a:pPr>
            <a:r>
              <a:rPr sz="8000"/>
              <a:t>High debtors</a:t>
            </a:r>
          </a:p>
        </p:txBody>
      </p:sp>
      <p:sp>
        <p:nvSpPr>
          <p:cNvPr id="58" name="Shape 58"/>
          <p:cNvSpPr>
            <a:spLocks noGrp="1"/>
          </p:cNvSpPr>
          <p:nvPr>
            <p:ph type="body" idx="1"/>
          </p:nvPr>
        </p:nvSpPr>
        <p:spPr>
          <a:prstGeom prst="rect">
            <a:avLst/>
          </a:prstGeom>
        </p:spPr>
        <p:txBody>
          <a:bodyPr/>
          <a:lstStyle/>
          <a:p>
            <a:pPr marL="0" lvl="0" indent="0">
              <a:buSzTx/>
              <a:buNone/>
              <a:defRPr sz="1800"/>
            </a:pPr>
            <a:r>
              <a:rPr sz="3600" dirty="0">
                <a:solidFill>
                  <a:srgbClr val="FF0000"/>
                </a:solidFill>
              </a:rPr>
              <a:t>Debtors may be taking longer to repay debts (results in lost interest the business could be receiving).</a:t>
            </a:r>
          </a:p>
          <a:p>
            <a:pPr marL="0" lvl="0" indent="0">
              <a:buSzTx/>
              <a:buNone/>
              <a:defRPr sz="1800"/>
            </a:pPr>
            <a:r>
              <a:rPr sz="3600" dirty="0">
                <a:solidFill>
                  <a:srgbClr val="FF0000"/>
                </a:solidFill>
              </a:rPr>
              <a:t>Also, added costs of chasing up debtors.</a:t>
            </a:r>
          </a:p>
          <a:p>
            <a:pPr marL="0" lvl="0" indent="0">
              <a:buSzTx/>
              <a:buNone/>
              <a:defRPr sz="1800"/>
            </a:pPr>
            <a:r>
              <a:rPr sz="3600" dirty="0"/>
              <a:t>Possible causes - Poor debt collection, or poor screening of credit customers?</a:t>
            </a:r>
          </a:p>
          <a:p>
            <a:pPr marL="0" lvl="0" indent="0">
              <a:buSzTx/>
              <a:buNone/>
              <a:defRPr sz="1800"/>
            </a:pPr>
            <a:r>
              <a:rPr sz="3600" dirty="0">
                <a:solidFill>
                  <a:srgbClr val="0070C0"/>
                </a:solidFill>
              </a:rPr>
              <a:t>Possible solutions - Chase over-due payments and begin credit checks.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prstGeom prst="rect">
            <a:avLst/>
          </a:prstGeom>
        </p:spPr>
        <p:txBody>
          <a:bodyPr/>
          <a:lstStyle/>
          <a:p>
            <a:pPr lvl="0">
              <a:defRPr sz="1800"/>
            </a:pPr>
            <a:r>
              <a:rPr sz="8000"/>
              <a:t>Other causes</a:t>
            </a:r>
          </a:p>
        </p:txBody>
      </p:sp>
      <p:sp>
        <p:nvSpPr>
          <p:cNvPr id="61" name="Shape 61"/>
          <p:cNvSpPr>
            <a:spLocks noGrp="1"/>
          </p:cNvSpPr>
          <p:nvPr>
            <p:ph type="body" idx="1"/>
          </p:nvPr>
        </p:nvSpPr>
        <p:spPr>
          <a:prstGeom prst="rect">
            <a:avLst/>
          </a:prstGeom>
        </p:spPr>
        <p:txBody>
          <a:bodyPr/>
          <a:lstStyle/>
          <a:p>
            <a:pPr marL="0" lvl="0" indent="0">
              <a:buSzTx/>
              <a:buNone/>
              <a:defRPr sz="1800"/>
            </a:pPr>
            <a:r>
              <a:rPr sz="3600"/>
              <a:t>During a recession debtors may be late with payments as they try to improve their own cash flow situations.</a:t>
            </a:r>
          </a:p>
          <a:p>
            <a:pPr marL="0" lvl="0" indent="0">
              <a:buSzTx/>
              <a:buNone/>
              <a:defRPr sz="1800"/>
            </a:pPr>
            <a:r>
              <a:rPr sz="3600"/>
              <a:t>Seasonal demand. At times of peak demand firms need to ensure they carry enough stock to meet the needs of customers (eg toy manufacturers at Christmas). They may have difficulty paying suppliers earlier in the year due to low sales at time.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title"/>
          </p:nvPr>
        </p:nvSpPr>
        <p:spPr>
          <a:prstGeom prst="rect">
            <a:avLst/>
          </a:prstGeom>
        </p:spPr>
        <p:txBody>
          <a:bodyPr/>
          <a:lstStyle/>
          <a:p>
            <a:pPr lvl="0">
              <a:defRPr sz="1800"/>
            </a:pPr>
            <a:r>
              <a:rPr sz="8000"/>
              <a:t>Cash flow imbalances</a:t>
            </a:r>
          </a:p>
        </p:txBody>
      </p:sp>
      <p:sp>
        <p:nvSpPr>
          <p:cNvPr id="64" name="Shape 64"/>
          <p:cNvSpPr>
            <a:spLocks noGrp="1"/>
          </p:cNvSpPr>
          <p:nvPr>
            <p:ph type="body" idx="1"/>
          </p:nvPr>
        </p:nvSpPr>
        <p:spPr>
          <a:prstGeom prst="rect">
            <a:avLst/>
          </a:prstGeom>
        </p:spPr>
        <p:txBody>
          <a:bodyPr/>
          <a:lstStyle/>
          <a:p>
            <a:pPr marL="0" lvl="0" indent="0">
              <a:buSzTx/>
              <a:buNone/>
              <a:defRPr sz="1800"/>
            </a:pPr>
            <a:r>
              <a:rPr sz="3600"/>
              <a:t>A business may have sufficient working capital on paper, but it may consist mainly of stock or debtors. The firm could therefore still have difficulty meeting its short-term liabilities. In this case cash levels can be increased by reducing stock &amp; chasing up debtors.</a:t>
            </a:r>
          </a:p>
          <a:p>
            <a:pPr marL="0" lvl="0" indent="0">
              <a:buSzTx/>
              <a:buNone/>
              <a:defRPr sz="1800"/>
            </a:pPr>
            <a:r>
              <a:rPr sz="3600"/>
              <a:t>Firms with high cash levels but low stock may experience production problems.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pPr lvl="0">
              <a:defRPr sz="1800"/>
            </a:pPr>
            <a:r>
              <a:rPr sz="8000"/>
              <a:t>Problem - Insufficient working capital</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prstGeom prst="rect">
            <a:avLst/>
          </a:prstGeom>
        </p:spPr>
        <p:txBody>
          <a:bodyPr/>
          <a:lstStyle/>
          <a:p>
            <a:pPr lvl="0">
              <a:defRPr sz="1800"/>
            </a:pPr>
            <a:r>
              <a:rPr sz="8000"/>
              <a:t>Low cash figure</a:t>
            </a:r>
          </a:p>
        </p:txBody>
      </p:sp>
      <p:sp>
        <p:nvSpPr>
          <p:cNvPr id="38" name="Shape 38"/>
          <p:cNvSpPr>
            <a:spLocks noGrp="1"/>
          </p:cNvSpPr>
          <p:nvPr>
            <p:ph type="body" idx="1"/>
          </p:nvPr>
        </p:nvSpPr>
        <p:spPr>
          <a:prstGeom prst="rect">
            <a:avLst/>
          </a:prstGeom>
        </p:spPr>
        <p:txBody>
          <a:bodyPr/>
          <a:lstStyle/>
          <a:p>
            <a:pPr marL="0" lvl="0" indent="0" defTabSz="572516">
              <a:spcBef>
                <a:spcPts val="2300"/>
              </a:spcBef>
              <a:buSzTx/>
              <a:buNone/>
              <a:defRPr sz="1800"/>
            </a:pPr>
            <a:r>
              <a:rPr sz="3528" dirty="0">
                <a:solidFill>
                  <a:srgbClr val="FF0000"/>
                </a:solidFill>
              </a:rPr>
              <a:t>Insufficient cash available to pay for supplies and other day-to-day expenditures.</a:t>
            </a:r>
          </a:p>
          <a:p>
            <a:pPr marL="0" lvl="0" indent="0" defTabSz="572516">
              <a:spcBef>
                <a:spcPts val="2300"/>
              </a:spcBef>
              <a:buSzTx/>
              <a:buNone/>
              <a:defRPr sz="1800"/>
            </a:pPr>
            <a:r>
              <a:rPr sz="3528" dirty="0"/>
              <a:t>Possible cause - Overtrading (the business has lots of orders and purchases supplies to meet them on credit. However, cash form sales does not arrive quickly enough to pay suppliers). This can lead to bankruptcy.</a:t>
            </a:r>
          </a:p>
          <a:p>
            <a:pPr marL="0" lvl="0" indent="0" defTabSz="572516">
              <a:spcBef>
                <a:spcPts val="2300"/>
              </a:spcBef>
              <a:buSzTx/>
              <a:buNone/>
              <a:defRPr sz="1800"/>
            </a:pPr>
            <a:r>
              <a:rPr sz="3528" dirty="0">
                <a:solidFill>
                  <a:srgbClr val="0070C0"/>
                </a:solidFill>
              </a:rPr>
              <a:t>Possible solution - Inject new capital (long-term finance) eg via a loan, or else slow the rate of growth.</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a:spLocks noGrp="1"/>
          </p:cNvSpPr>
          <p:nvPr>
            <p:ph type="title"/>
          </p:nvPr>
        </p:nvSpPr>
        <p:spPr>
          <a:prstGeom prst="rect">
            <a:avLst/>
          </a:prstGeom>
        </p:spPr>
        <p:txBody>
          <a:bodyPr/>
          <a:lstStyle/>
          <a:p>
            <a:pPr lvl="0">
              <a:defRPr sz="1800"/>
            </a:pPr>
            <a:r>
              <a:rPr sz="8000"/>
              <a:t>Low debtors figure</a:t>
            </a:r>
          </a:p>
        </p:txBody>
      </p:sp>
      <p:sp>
        <p:nvSpPr>
          <p:cNvPr id="41" name="Shape 41"/>
          <p:cNvSpPr>
            <a:spLocks noGrp="1"/>
          </p:cNvSpPr>
          <p:nvPr>
            <p:ph type="body" idx="1"/>
          </p:nvPr>
        </p:nvSpPr>
        <p:spPr>
          <a:prstGeom prst="rect">
            <a:avLst/>
          </a:prstGeom>
        </p:spPr>
        <p:txBody>
          <a:bodyPr>
            <a:normAutofit/>
          </a:bodyPr>
          <a:lstStyle/>
          <a:p>
            <a:pPr marL="0" lvl="0" indent="0">
              <a:buNone/>
              <a:defRPr sz="1800"/>
            </a:pPr>
            <a:r>
              <a:rPr lang="en-US" sz="4000" dirty="0">
                <a:solidFill>
                  <a:srgbClr val="FF0000"/>
                </a:solidFill>
              </a:rPr>
              <a:t>N</a:t>
            </a:r>
            <a:r>
              <a:rPr lang="en-US" sz="4000" dirty="0" smtClean="0">
                <a:solidFill>
                  <a:srgbClr val="FF0000"/>
                </a:solidFill>
              </a:rPr>
              <a:t>ot usually a problem, but could indicate </a:t>
            </a:r>
            <a:r>
              <a:rPr sz="4000" dirty="0" smtClean="0">
                <a:solidFill>
                  <a:srgbClr val="FF0000"/>
                </a:solidFill>
              </a:rPr>
              <a:t>low </a:t>
            </a:r>
            <a:r>
              <a:rPr sz="4000" dirty="0">
                <a:solidFill>
                  <a:srgbClr val="FF0000"/>
                </a:solidFill>
              </a:rPr>
              <a:t>sales figures if credit offers to customers prove unattractive</a:t>
            </a:r>
            <a:r>
              <a:rPr sz="4000" dirty="0" smtClean="0">
                <a:solidFill>
                  <a:srgbClr val="FF0000"/>
                </a:solidFill>
              </a:rPr>
              <a:t>.</a:t>
            </a:r>
            <a:endParaRPr lang="en-US" sz="4000" dirty="0" smtClean="0">
              <a:solidFill>
                <a:srgbClr val="FF0000"/>
              </a:solidFill>
            </a:endParaRPr>
          </a:p>
          <a:p>
            <a:pPr marL="0" lvl="0" indent="0">
              <a:buNone/>
              <a:defRPr sz="1800"/>
            </a:pPr>
            <a:r>
              <a:rPr lang="en-US" sz="4000" dirty="0">
                <a:solidFill>
                  <a:srgbClr val="0070C0"/>
                </a:solidFill>
              </a:rPr>
              <a:t>Possible </a:t>
            </a:r>
            <a:r>
              <a:rPr lang="en-US" sz="4000" dirty="0" smtClean="0">
                <a:solidFill>
                  <a:srgbClr val="0070C0"/>
                </a:solidFill>
              </a:rPr>
              <a:t>solution – Introduce attractive trade credit terms to increase sales.</a:t>
            </a:r>
            <a:endParaRPr lang="en-US" sz="4000" dirty="0">
              <a:solidFill>
                <a:srgbClr val="0070C0"/>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a:pPr>
            <a:r>
              <a:rPr sz="8000"/>
              <a:t>Low stock</a:t>
            </a:r>
          </a:p>
        </p:txBody>
      </p:sp>
      <p:sp>
        <p:nvSpPr>
          <p:cNvPr id="44" name="Shape 44"/>
          <p:cNvSpPr>
            <a:spLocks noGrp="1"/>
          </p:cNvSpPr>
          <p:nvPr>
            <p:ph type="body" idx="1"/>
          </p:nvPr>
        </p:nvSpPr>
        <p:spPr>
          <a:prstGeom prst="rect">
            <a:avLst/>
          </a:prstGeom>
        </p:spPr>
        <p:txBody>
          <a:bodyPr/>
          <a:lstStyle/>
          <a:p>
            <a:pPr marL="0" lvl="0" indent="0" defTabSz="543305">
              <a:spcBef>
                <a:spcPts val="3900"/>
              </a:spcBef>
              <a:buSzTx/>
              <a:buNone/>
              <a:defRPr sz="1800"/>
            </a:pPr>
            <a:r>
              <a:rPr sz="3348" dirty="0">
                <a:solidFill>
                  <a:srgbClr val="FF0000"/>
                </a:solidFill>
              </a:rPr>
              <a:t>Low raw material or component stock levels - may interrupt the production process. Delays will add to costs.</a:t>
            </a:r>
          </a:p>
          <a:p>
            <a:pPr marL="0" lvl="0" indent="0" defTabSz="543305">
              <a:spcBef>
                <a:spcPts val="3900"/>
              </a:spcBef>
              <a:buSzTx/>
              <a:buNone/>
              <a:defRPr sz="1800"/>
            </a:pPr>
            <a:r>
              <a:rPr sz="3348" dirty="0">
                <a:solidFill>
                  <a:srgbClr val="FF0000"/>
                </a:solidFill>
              </a:rPr>
              <a:t>Low stocks of finished products - delays in responding to orders from customers. Also, potential sales are lost.</a:t>
            </a:r>
          </a:p>
          <a:p>
            <a:pPr marL="0" lvl="0" indent="0" defTabSz="543305">
              <a:spcBef>
                <a:spcPts val="3900"/>
              </a:spcBef>
              <a:buSzTx/>
              <a:buNone/>
              <a:defRPr sz="1800"/>
            </a:pPr>
            <a:r>
              <a:rPr sz="3348" dirty="0"/>
              <a:t>Possible causes - lack of cash or credit to purchase stock, or deliberately reducing levels below an optimal point</a:t>
            </a:r>
            <a:r>
              <a:rPr sz="3348" dirty="0" smtClean="0"/>
              <a:t>.</a:t>
            </a:r>
            <a:endParaRPr lang="en-US" sz="3348" dirty="0" smtClean="0"/>
          </a:p>
          <a:p>
            <a:pPr marL="0" lvl="0" indent="0" defTabSz="543305">
              <a:spcBef>
                <a:spcPts val="3900"/>
              </a:spcBef>
              <a:buSzTx/>
              <a:buNone/>
              <a:defRPr sz="1800"/>
            </a:pPr>
            <a:r>
              <a:rPr lang="en-US" sz="3348" dirty="0" smtClean="0">
                <a:solidFill>
                  <a:srgbClr val="0070C0"/>
                </a:solidFill>
              </a:rPr>
              <a:t>Solution – Improve efficiency of stock control system (</a:t>
            </a:r>
            <a:r>
              <a:rPr lang="en-US" sz="3348" dirty="0" err="1" smtClean="0">
                <a:solidFill>
                  <a:srgbClr val="0070C0"/>
                </a:solidFill>
              </a:rPr>
              <a:t>eg</a:t>
            </a:r>
            <a:r>
              <a:rPr lang="en-US" sz="3348" dirty="0" smtClean="0">
                <a:solidFill>
                  <a:srgbClr val="0070C0"/>
                </a:solidFill>
              </a:rPr>
              <a:t> JIT) or purchase more stock.</a:t>
            </a:r>
            <a:endParaRPr sz="3348" dirty="0">
              <a:solidFill>
                <a:srgbClr val="0070C0"/>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a:spLocks noGrp="1"/>
          </p:cNvSpPr>
          <p:nvPr>
            <p:ph type="title"/>
          </p:nvPr>
        </p:nvSpPr>
        <p:spPr>
          <a:prstGeom prst="rect">
            <a:avLst/>
          </a:prstGeom>
        </p:spPr>
        <p:txBody>
          <a:bodyPr/>
          <a:lstStyle>
            <a:lvl1pPr>
              <a:spcBef>
                <a:spcPts val="2400"/>
              </a:spcBef>
            </a:lvl1pPr>
          </a:lstStyle>
          <a:p>
            <a:pPr lvl="0">
              <a:defRPr sz="1800"/>
            </a:pPr>
            <a:r>
              <a:rPr sz="8000"/>
              <a:t>High creditor figure </a:t>
            </a:r>
          </a:p>
        </p:txBody>
      </p:sp>
      <p:sp>
        <p:nvSpPr>
          <p:cNvPr id="47" name="Shape 47"/>
          <p:cNvSpPr>
            <a:spLocks noGrp="1"/>
          </p:cNvSpPr>
          <p:nvPr>
            <p:ph type="body" idx="1"/>
          </p:nvPr>
        </p:nvSpPr>
        <p:spPr>
          <a:xfrm>
            <a:off x="952500" y="2205933"/>
            <a:ext cx="11099800" cy="6918187"/>
          </a:xfrm>
          <a:prstGeom prst="rect">
            <a:avLst/>
          </a:prstGeom>
        </p:spPr>
        <p:txBody>
          <a:bodyPr/>
          <a:lstStyle/>
          <a:p>
            <a:pPr marL="0" lvl="0" indent="0" defTabSz="531622">
              <a:spcBef>
                <a:spcPts val="2100"/>
              </a:spcBef>
              <a:buSzTx/>
              <a:buNone/>
              <a:defRPr sz="1800"/>
            </a:pPr>
            <a:r>
              <a:rPr sz="3276" dirty="0">
                <a:solidFill>
                  <a:srgbClr val="FF0000"/>
                </a:solidFill>
              </a:rPr>
              <a:t>The business owes large sums to </a:t>
            </a:r>
            <a:r>
              <a:rPr sz="3276" dirty="0" smtClean="0">
                <a:solidFill>
                  <a:srgbClr val="FF0000"/>
                </a:solidFill>
              </a:rPr>
              <a:t>creditors</a:t>
            </a:r>
            <a:r>
              <a:rPr lang="en-US" sz="3276" dirty="0">
                <a:solidFill>
                  <a:srgbClr val="FF0000"/>
                </a:solidFill>
              </a:rPr>
              <a:t> </a:t>
            </a:r>
            <a:r>
              <a:rPr lang="en-US" sz="3276" dirty="0" smtClean="0">
                <a:solidFill>
                  <a:srgbClr val="FF0000"/>
                </a:solidFill>
              </a:rPr>
              <a:t>who</a:t>
            </a:r>
            <a:r>
              <a:rPr sz="3276" dirty="0" smtClean="0">
                <a:solidFill>
                  <a:srgbClr val="FF0000"/>
                </a:solidFill>
              </a:rPr>
              <a:t> </a:t>
            </a:r>
            <a:r>
              <a:rPr sz="3276" dirty="0">
                <a:solidFill>
                  <a:srgbClr val="FF0000"/>
                </a:solidFill>
              </a:rPr>
              <a:t>may refuse to supply the business in future if they are not paid on time. Banks may demand repayment of overdrafts, and firms operating close to overdraft limits may not be able to cope with additional unforeseen demands for cash.</a:t>
            </a:r>
          </a:p>
          <a:p>
            <a:pPr marL="0" lvl="0" indent="0" defTabSz="531622">
              <a:spcBef>
                <a:spcPts val="2100"/>
              </a:spcBef>
              <a:buSzTx/>
              <a:buNone/>
              <a:defRPr sz="1800"/>
            </a:pPr>
            <a:r>
              <a:rPr sz="3276" dirty="0"/>
              <a:t>Possible causes - Over-reliance on trade credit and short-term financing eg overdrafts (which are repayable upon demand).</a:t>
            </a:r>
          </a:p>
          <a:p>
            <a:pPr marL="0" lvl="0" indent="0" defTabSz="531622">
              <a:spcBef>
                <a:spcPts val="2100"/>
              </a:spcBef>
              <a:buSzTx/>
              <a:buNone/>
              <a:defRPr sz="1800"/>
            </a:pPr>
            <a:r>
              <a:rPr sz="3276" dirty="0"/>
              <a:t>Possible solution </a:t>
            </a:r>
            <a:r>
              <a:rPr lang="en-US" sz="3276" dirty="0" smtClean="0"/>
              <a:t>–</a:t>
            </a:r>
            <a:r>
              <a:rPr sz="3276" dirty="0" smtClean="0"/>
              <a:t> </a:t>
            </a:r>
            <a:r>
              <a:rPr lang="en-US" sz="3276" dirty="0" smtClean="0"/>
              <a:t>Raise finance eg via a loan to pay debts</a:t>
            </a:r>
            <a:endParaRPr sz="3276"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prstGeom prst="rect">
            <a:avLst/>
          </a:prstGeom>
        </p:spPr>
        <p:txBody>
          <a:bodyPr/>
          <a:lstStyle/>
          <a:p>
            <a:pPr lvl="0">
              <a:defRPr sz="1800"/>
            </a:pPr>
            <a:r>
              <a:rPr sz="8000"/>
              <a:t>Problem - Excessive working capital</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prstGeom prst="rect">
            <a:avLst/>
          </a:prstGeom>
        </p:spPr>
        <p:txBody>
          <a:bodyPr/>
          <a:lstStyle/>
          <a:p>
            <a:pPr lvl="0">
              <a:defRPr sz="1800"/>
            </a:pPr>
            <a:r>
              <a:rPr sz="8000"/>
              <a:t>High stock</a:t>
            </a:r>
          </a:p>
        </p:txBody>
      </p:sp>
      <p:sp>
        <p:nvSpPr>
          <p:cNvPr id="52" name="Shape 52"/>
          <p:cNvSpPr>
            <a:spLocks noGrp="1"/>
          </p:cNvSpPr>
          <p:nvPr>
            <p:ph type="body" idx="1"/>
          </p:nvPr>
        </p:nvSpPr>
        <p:spPr>
          <a:prstGeom prst="rect">
            <a:avLst/>
          </a:prstGeom>
        </p:spPr>
        <p:txBody>
          <a:bodyPr/>
          <a:lstStyle/>
          <a:p>
            <a:pPr marL="0" lvl="0" indent="0" defTabSz="467359">
              <a:spcBef>
                <a:spcPts val="3300"/>
              </a:spcBef>
              <a:buSzTx/>
              <a:buNone/>
              <a:defRPr sz="1800"/>
            </a:pPr>
            <a:r>
              <a:rPr sz="2880" dirty="0">
                <a:solidFill>
                  <a:srgbClr val="FF0000"/>
                </a:solidFill>
              </a:rPr>
              <a:t>Adds to costs (eg storage, insurance, depreciation due to obsolescence etc).</a:t>
            </a:r>
          </a:p>
          <a:p>
            <a:pPr marL="0" lvl="0" indent="0" defTabSz="467359">
              <a:spcBef>
                <a:spcPts val="3300"/>
              </a:spcBef>
              <a:buSzTx/>
              <a:buNone/>
              <a:defRPr sz="1800"/>
            </a:pPr>
            <a:r>
              <a:rPr sz="2880" dirty="0"/>
              <a:t>Possible causes - over-stocking (allowing stock levels to build up), eg following a downturn in demand a firm might fail to reduce production levels, leading to higher stock levels. </a:t>
            </a:r>
            <a:endParaRPr lang="en-US" sz="2880" dirty="0" smtClean="0"/>
          </a:p>
          <a:p>
            <a:pPr marL="0" lvl="0" indent="0" defTabSz="467359">
              <a:spcBef>
                <a:spcPts val="3300"/>
              </a:spcBef>
              <a:buSzTx/>
              <a:buNone/>
              <a:defRPr sz="1800"/>
            </a:pPr>
            <a:r>
              <a:rPr sz="2880" dirty="0" smtClean="0">
                <a:solidFill>
                  <a:srgbClr val="0070C0"/>
                </a:solidFill>
              </a:rPr>
              <a:t>Possible </a:t>
            </a:r>
            <a:r>
              <a:rPr sz="2880" dirty="0">
                <a:solidFill>
                  <a:srgbClr val="0070C0"/>
                </a:solidFill>
              </a:rPr>
              <a:t>solutions - Allow stocks to be sold without replacing them (running down stock). This will generate cash without increasing creditors.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prstGeom prst="rect">
            <a:avLst/>
          </a:prstGeom>
        </p:spPr>
        <p:txBody>
          <a:bodyPr/>
          <a:lstStyle/>
          <a:p>
            <a:pPr lvl="0">
              <a:defRPr sz="1800"/>
            </a:pPr>
            <a:r>
              <a:rPr sz="8000"/>
              <a:t>High cash</a:t>
            </a:r>
          </a:p>
        </p:txBody>
      </p:sp>
      <p:sp>
        <p:nvSpPr>
          <p:cNvPr id="55" name="Shape 55"/>
          <p:cNvSpPr>
            <a:spLocks noGrp="1"/>
          </p:cNvSpPr>
          <p:nvPr>
            <p:ph type="body" idx="1"/>
          </p:nvPr>
        </p:nvSpPr>
        <p:spPr>
          <a:prstGeom prst="rect">
            <a:avLst/>
          </a:prstGeom>
        </p:spPr>
        <p:txBody>
          <a:bodyPr/>
          <a:lstStyle/>
          <a:p>
            <a:pPr marL="0" lvl="0" indent="0">
              <a:buSzTx/>
              <a:buNone/>
              <a:defRPr sz="1800"/>
            </a:pPr>
            <a:r>
              <a:rPr sz="3600" dirty="0">
                <a:solidFill>
                  <a:srgbClr val="FF0000"/>
                </a:solidFill>
              </a:rPr>
              <a:t>There is an opportunity cost of holding excessive </a:t>
            </a:r>
            <a:r>
              <a:rPr sz="3600" dirty="0" smtClean="0">
                <a:solidFill>
                  <a:srgbClr val="FF0000"/>
                </a:solidFill>
              </a:rPr>
              <a:t>cash</a:t>
            </a:r>
            <a:r>
              <a:rPr lang="en-US" sz="3600" dirty="0" smtClean="0">
                <a:solidFill>
                  <a:srgbClr val="FF0000"/>
                </a:solidFill>
              </a:rPr>
              <a:t> – the money could be used elsewhere in the business</a:t>
            </a:r>
            <a:endParaRPr sz="3600" dirty="0">
              <a:solidFill>
                <a:srgbClr val="FF0000"/>
              </a:solidFill>
            </a:endParaRPr>
          </a:p>
          <a:p>
            <a:pPr marL="0" lvl="0" indent="0">
              <a:buSzTx/>
              <a:buNone/>
              <a:defRPr sz="1800"/>
            </a:pPr>
            <a:r>
              <a:rPr sz="3600" dirty="0">
                <a:solidFill>
                  <a:srgbClr val="0070C0"/>
                </a:solidFill>
              </a:rPr>
              <a:t>Possible solution - Excess cash can be released to pay off long term debts, purchase fixed assets, deposited in a high-interest savings account, or returned to the owners of the business eg via a dividend payment.</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TotalTime>
  <Words>614</Words>
  <Application>Microsoft Macintosh PowerPoint</Application>
  <PresentationFormat>Custom</PresentationFormat>
  <Paragraphs>37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Avenir Book</vt:lpstr>
      <vt:lpstr>Helvetica Light</vt:lpstr>
      <vt:lpstr>White</vt:lpstr>
      <vt:lpstr>Managing cash flow problems</vt:lpstr>
      <vt:lpstr>Problem - Insufficient working capital</vt:lpstr>
      <vt:lpstr>Low cash figure</vt:lpstr>
      <vt:lpstr>Low debtors figure</vt:lpstr>
      <vt:lpstr>Low stock</vt:lpstr>
      <vt:lpstr>High creditor figure </vt:lpstr>
      <vt:lpstr>Problem - Excessive working capital</vt:lpstr>
      <vt:lpstr>High stock</vt:lpstr>
      <vt:lpstr>High cash</vt:lpstr>
      <vt:lpstr>High debtors</vt:lpstr>
      <vt:lpstr>Other causes</vt:lpstr>
      <vt:lpstr>Cash flow imbalances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cash flow problems</dc:title>
  <cp:lastModifiedBy>Rob Battye</cp:lastModifiedBy>
  <cp:revision>2</cp:revision>
  <dcterms:modified xsi:type="dcterms:W3CDTF">2015-09-16T02:04:40Z</dcterms:modified>
</cp:coreProperties>
</file>