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lvl1pPr algn="ctr" defTabSz="584200">
      <a:defRPr sz="4200">
        <a:latin typeface="+mn-lt"/>
        <a:ea typeface="+mn-ea"/>
        <a:cs typeface="+mn-cs"/>
        <a:sym typeface="Gill Sans"/>
      </a:defRPr>
    </a:lvl1pPr>
    <a:lvl2pPr indent="342900" algn="ctr" defTabSz="584200">
      <a:defRPr sz="4200">
        <a:latin typeface="+mn-lt"/>
        <a:ea typeface="+mn-ea"/>
        <a:cs typeface="+mn-cs"/>
        <a:sym typeface="Gill Sans"/>
      </a:defRPr>
    </a:lvl2pPr>
    <a:lvl3pPr indent="685800" algn="ctr" defTabSz="584200">
      <a:defRPr sz="4200">
        <a:latin typeface="+mn-lt"/>
        <a:ea typeface="+mn-ea"/>
        <a:cs typeface="+mn-cs"/>
        <a:sym typeface="Gill Sans"/>
      </a:defRPr>
    </a:lvl3pPr>
    <a:lvl4pPr indent="1028700" algn="ctr" defTabSz="584200">
      <a:defRPr sz="4200">
        <a:latin typeface="+mn-lt"/>
        <a:ea typeface="+mn-ea"/>
        <a:cs typeface="+mn-cs"/>
        <a:sym typeface="Gill Sans"/>
      </a:defRPr>
    </a:lvl4pPr>
    <a:lvl5pPr indent="1371600" algn="ctr" defTabSz="584200">
      <a:defRPr sz="4200">
        <a:latin typeface="+mn-lt"/>
        <a:ea typeface="+mn-ea"/>
        <a:cs typeface="+mn-cs"/>
        <a:sym typeface="Gill Sans"/>
      </a:defRPr>
    </a:lvl5pPr>
    <a:lvl6pPr indent="1714500" algn="ctr" defTabSz="584200">
      <a:defRPr sz="4200">
        <a:latin typeface="+mn-lt"/>
        <a:ea typeface="+mn-ea"/>
        <a:cs typeface="+mn-cs"/>
        <a:sym typeface="Gill Sans"/>
      </a:defRPr>
    </a:lvl6pPr>
    <a:lvl7pPr indent="2057400" algn="ctr" defTabSz="584200">
      <a:defRPr sz="4200">
        <a:latin typeface="+mn-lt"/>
        <a:ea typeface="+mn-ea"/>
        <a:cs typeface="+mn-cs"/>
        <a:sym typeface="Gill Sans"/>
      </a:defRPr>
    </a:lvl7pPr>
    <a:lvl8pPr indent="2400300" algn="ctr" defTabSz="584200">
      <a:defRPr sz="4200">
        <a:latin typeface="+mn-lt"/>
        <a:ea typeface="+mn-ea"/>
        <a:cs typeface="+mn-cs"/>
        <a:sym typeface="Gill Sans"/>
      </a:defRPr>
    </a:lvl8pPr>
    <a:lvl9pPr indent="2743200" algn="ctr" defTabSz="584200">
      <a:defRPr sz="4200"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600"/>
            </a:lvl1pPr>
            <a:lvl2pPr marL="0" indent="0" algn="ctr">
              <a:spcBef>
                <a:spcPts val="0"/>
              </a:spcBef>
              <a:buSzTx/>
              <a:buNone/>
              <a:defRPr sz="3600"/>
            </a:lvl2pPr>
            <a:lvl3pPr marL="0" indent="0" algn="ctr">
              <a:spcBef>
                <a:spcPts val="0"/>
              </a:spcBef>
              <a:buSzTx/>
              <a:buNone/>
              <a:defRPr sz="3600"/>
            </a:lvl3pPr>
            <a:lvl4pPr marL="0" indent="0" algn="ctr">
              <a:spcBef>
                <a:spcPts val="0"/>
              </a:spcBef>
              <a:buSzTx/>
              <a:buNone/>
              <a:defRPr sz="3600"/>
            </a:lvl4pPr>
            <a:lvl5pPr marL="0" indent="0" algn="ctr">
              <a:spcBef>
                <a:spcPts val="0"/>
              </a:spcBef>
              <a:buSzTx/>
              <a:buNone/>
              <a:defRPr sz="3600"/>
            </a:lvl5pPr>
          </a:lstStyle>
          <a:p>
            <a:pPr lvl="0">
              <a:defRPr sz="1800"/>
            </a:pPr>
            <a:r>
              <a:rPr sz="3600"/>
              <a:t>Body Level One</a:t>
            </a:r>
            <a:endParaRPr sz="3600"/>
          </a:p>
          <a:p>
            <a:pPr lvl="1">
              <a:defRPr sz="1800"/>
            </a:pPr>
            <a:r>
              <a:rPr sz="3600"/>
              <a:t>Body Level Two</a:t>
            </a:r>
            <a:endParaRPr sz="3600"/>
          </a:p>
          <a:p>
            <a:pPr lvl="2">
              <a:defRPr sz="1800"/>
            </a:pPr>
            <a:r>
              <a:rPr sz="3600"/>
              <a:t>Body Level Three</a:t>
            </a:r>
            <a:endParaRPr sz="3600"/>
          </a:p>
          <a:p>
            <a:pPr lvl="3">
              <a:defRPr sz="1800"/>
            </a:pPr>
            <a:r>
              <a:rPr sz="3600"/>
              <a:t>Body Level Four</a:t>
            </a:r>
            <a:endParaRPr sz="3600"/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xfrm>
            <a:off x="635000" y="1409700"/>
            <a:ext cx="5867400" cy="33020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7000"/>
            </a:lvl1pPr>
          </a:lstStyle>
          <a:p>
            <a:pPr lvl="0">
              <a:defRPr sz="1800"/>
            </a:pPr>
            <a:r>
              <a:rPr sz="70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xfrm>
            <a:off x="635000" y="4787900"/>
            <a:ext cx="5867400" cy="3302000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3400"/>
            </a:lvl1pPr>
            <a:lvl2pPr marL="0" indent="0" algn="ctr">
              <a:spcBef>
                <a:spcPts val="0"/>
              </a:spcBef>
              <a:buSzTx/>
              <a:buNone/>
              <a:defRPr sz="3400"/>
            </a:lvl2pPr>
            <a:lvl3pPr marL="0" indent="0" algn="ctr">
              <a:spcBef>
                <a:spcPts val="0"/>
              </a:spcBef>
              <a:buSzTx/>
              <a:buNone/>
              <a:defRPr sz="3400"/>
            </a:lvl3pPr>
            <a:lvl4pPr marL="0" indent="0" algn="ctr">
              <a:spcBef>
                <a:spcPts val="0"/>
              </a:spcBef>
              <a:buSzTx/>
              <a:buNone/>
              <a:defRPr sz="3400"/>
            </a:lvl4pPr>
            <a:lvl5pPr marL="0" indent="0" algn="ctr">
              <a:spcBef>
                <a:spcPts val="0"/>
              </a:spcBef>
              <a:buSzTx/>
              <a:buNone/>
              <a:defRPr sz="3400"/>
            </a:lvl5pPr>
          </a:lstStyle>
          <a:p>
            <a:pPr lvl="0">
              <a:defRPr sz="1800"/>
            </a:pPr>
            <a:r>
              <a:rPr sz="3400"/>
              <a:t>Body Level One</a:t>
            </a:r>
            <a:endParaRPr sz="3400"/>
          </a:p>
          <a:p>
            <a:pPr lvl="1">
              <a:defRPr sz="1800"/>
            </a:pPr>
            <a:r>
              <a:rPr sz="3400"/>
              <a:t>Body Level Two</a:t>
            </a:r>
            <a:endParaRPr sz="3400"/>
          </a:p>
          <a:p>
            <a:pPr lvl="2">
              <a:defRPr sz="1800"/>
            </a:pPr>
            <a:r>
              <a:rPr sz="3400"/>
              <a:t>Body Level Three</a:t>
            </a:r>
            <a:endParaRPr sz="3400"/>
          </a:p>
          <a:p>
            <a:pPr lvl="3">
              <a:defRPr sz="1800"/>
            </a:pPr>
            <a:r>
              <a:rPr sz="3400"/>
              <a:t>Body Level Four</a:t>
            </a:r>
            <a:endParaRPr sz="3400"/>
          </a:p>
          <a:p>
            <a:pPr lvl="4">
              <a:defRPr sz="1800"/>
            </a:pPr>
            <a:r>
              <a:rPr sz="3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5" name="Shape 35"/>
          <p:cNvSpPr/>
          <p:nvPr>
            <p:ph type="body" idx="1"/>
          </p:nvPr>
        </p:nvSpPr>
        <p:spPr>
          <a:xfrm>
            <a:off x="1270000" y="2768600"/>
            <a:ext cx="50419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7772400" y="2768600"/>
            <a:ext cx="3962400" cy="5715000"/>
          </a:xfrm>
          <a:prstGeom prst="rect">
            <a:avLst/>
          </a:prstGeom>
        </p:spPr>
        <p:txBody>
          <a:bodyPr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 numCol="2" spcCol="523240" anchor="t"/>
          <a:lstStyle>
            <a:lvl1pPr marL="812120" indent="-494620">
              <a:spcBef>
                <a:spcPts val="3800"/>
              </a:spcBef>
              <a:defRPr sz="3200"/>
            </a:lvl1pPr>
            <a:lvl2pPr marL="1256620" indent="-494620">
              <a:spcBef>
                <a:spcPts val="3800"/>
              </a:spcBef>
              <a:defRPr sz="3200"/>
            </a:lvl2pPr>
            <a:lvl3pPr marL="1701120" indent="-494620">
              <a:spcBef>
                <a:spcPts val="3800"/>
              </a:spcBef>
              <a:defRPr sz="3200"/>
            </a:lvl3pPr>
            <a:lvl4pPr marL="2145620" indent="-494620">
              <a:spcBef>
                <a:spcPts val="3800"/>
              </a:spcBef>
              <a:defRPr sz="3200"/>
            </a:lvl4pPr>
            <a:lvl5pPr marL="2590120" indent="-494620">
              <a:spcBef>
                <a:spcPts val="38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/>
          <a:lstStyle>
            <a:lvl1pPr>
              <a:spcBef>
                <a:spcPts val="4800"/>
              </a:spcBef>
            </a:lvl1pPr>
            <a:lvl2pPr>
              <a:spcBef>
                <a:spcPts val="4800"/>
              </a:spcBef>
            </a:lvl2pPr>
            <a:lvl3pPr>
              <a:spcBef>
                <a:spcPts val="4800"/>
              </a:spcBef>
            </a:lvl3pPr>
            <a:lvl4pPr>
              <a:spcBef>
                <a:spcPts val="4800"/>
              </a:spcBef>
            </a:lvl4pPr>
            <a:lvl5pPr>
              <a:spcBef>
                <a:spcPts val="4800"/>
              </a:spcBef>
            </a:lvl5pPr>
          </a:lstStyle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1270000" y="2971800"/>
            <a:ext cx="10464800" cy="3810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>
            <p:ph type="title"/>
          </p:nvPr>
        </p:nvSpPr>
        <p:spPr>
          <a:xfrm>
            <a:off x="1270000" y="7366000"/>
            <a:ext cx="10464800" cy="17018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8400"/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4200"/>
              <a:t>Body Level One</a:t>
            </a:r>
            <a:endParaRPr sz="4200"/>
          </a:p>
          <a:p>
            <a:pPr lvl="1">
              <a:defRPr sz="1800"/>
            </a:pPr>
            <a:r>
              <a:rPr sz="4200"/>
              <a:t>Body Level Two</a:t>
            </a:r>
            <a:endParaRPr sz="4200"/>
          </a:p>
          <a:p>
            <a:pPr lvl="2">
              <a:defRPr sz="1800"/>
            </a:pPr>
            <a:r>
              <a:rPr sz="4200"/>
              <a:t>Body Level Three</a:t>
            </a:r>
            <a:endParaRPr sz="4200"/>
          </a:p>
          <a:p>
            <a:pPr lvl="3">
              <a:defRPr sz="1800"/>
            </a:pPr>
            <a:r>
              <a:rPr sz="4200"/>
              <a:t>Body Level Four</a:t>
            </a:r>
            <a:endParaRPr sz="4200"/>
          </a:p>
          <a:p>
            <a:pPr lvl="4">
              <a:defRPr sz="1800"/>
            </a:pPr>
            <a:r>
              <a:rPr sz="42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sz="8400">
          <a:latin typeface="+mn-lt"/>
          <a:ea typeface="+mn-ea"/>
          <a:cs typeface="+mn-cs"/>
          <a:sym typeface="Gill Sans"/>
        </a:defRPr>
      </a:lvl1pPr>
      <a:lvl2pPr indent="228600" algn="ctr" defTabSz="584200">
        <a:defRPr sz="8400">
          <a:latin typeface="+mn-lt"/>
          <a:ea typeface="+mn-ea"/>
          <a:cs typeface="+mn-cs"/>
          <a:sym typeface="Gill Sans"/>
        </a:defRPr>
      </a:lvl2pPr>
      <a:lvl3pPr indent="457200" algn="ctr" defTabSz="584200">
        <a:defRPr sz="8400">
          <a:latin typeface="+mn-lt"/>
          <a:ea typeface="+mn-ea"/>
          <a:cs typeface="+mn-cs"/>
          <a:sym typeface="Gill Sans"/>
        </a:defRPr>
      </a:lvl3pPr>
      <a:lvl4pPr indent="685800" algn="ctr" defTabSz="584200">
        <a:defRPr sz="8400">
          <a:latin typeface="+mn-lt"/>
          <a:ea typeface="+mn-ea"/>
          <a:cs typeface="+mn-cs"/>
          <a:sym typeface="Gill Sans"/>
        </a:defRPr>
      </a:lvl4pPr>
      <a:lvl5pPr indent="914400" algn="ctr" defTabSz="584200">
        <a:defRPr sz="8400">
          <a:latin typeface="+mn-lt"/>
          <a:ea typeface="+mn-ea"/>
          <a:cs typeface="+mn-cs"/>
          <a:sym typeface="Gill Sans"/>
        </a:defRPr>
      </a:lvl5pPr>
      <a:lvl6pPr indent="1143000" algn="ctr" defTabSz="584200">
        <a:defRPr sz="8400">
          <a:latin typeface="+mn-lt"/>
          <a:ea typeface="+mn-ea"/>
          <a:cs typeface="+mn-cs"/>
          <a:sym typeface="Gill Sans"/>
        </a:defRPr>
      </a:lvl6pPr>
      <a:lvl7pPr indent="1371600" algn="ctr" defTabSz="584200">
        <a:defRPr sz="8400">
          <a:latin typeface="+mn-lt"/>
          <a:ea typeface="+mn-ea"/>
          <a:cs typeface="+mn-cs"/>
          <a:sym typeface="Gill Sans"/>
        </a:defRPr>
      </a:lvl7pPr>
      <a:lvl8pPr indent="1600200" algn="ctr" defTabSz="584200">
        <a:defRPr sz="8400">
          <a:latin typeface="+mn-lt"/>
          <a:ea typeface="+mn-ea"/>
          <a:cs typeface="+mn-cs"/>
          <a:sym typeface="Gill Sans"/>
        </a:defRPr>
      </a:lvl8pPr>
      <a:lvl9pPr indent="1828800" algn="ctr" defTabSz="584200">
        <a:defRPr sz="8400">
          <a:latin typeface="+mn-lt"/>
          <a:ea typeface="+mn-ea"/>
          <a:cs typeface="+mn-cs"/>
          <a:sym typeface="Gill Sans"/>
        </a:defRPr>
      </a:lvl9pPr>
    </p:titleStyle>
    <p:bodyStyle>
      <a:lvl1pPr marL="889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1pPr>
      <a:lvl2pPr marL="1333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2pPr>
      <a:lvl3pPr marL="1778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3pPr>
      <a:lvl4pPr marL="22225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4pPr>
      <a:lvl5pPr marL="26670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5pPr>
      <a:lvl6pPr marL="30226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6pPr>
      <a:lvl7pPr marL="33782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7pPr>
      <a:lvl8pPr marL="37338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8pPr>
      <a:lvl9pPr marL="4089400" indent="-571500" defTabSz="584200">
        <a:spcBef>
          <a:spcPts val="2400"/>
        </a:spcBef>
        <a:buSzPct val="171000"/>
        <a:buChar char="•"/>
        <a:defRPr sz="4200">
          <a:latin typeface="+mn-lt"/>
          <a:ea typeface="+mn-ea"/>
          <a:cs typeface="+mn-c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Break-even analysis</a:t>
            </a:r>
          </a:p>
        </p:txBody>
      </p:sp>
      <p:sp>
        <p:nvSpPr>
          <p:cNvPr id="43" name="Shape 4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 what level of production does the business start to make a profit?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400"/>
              <a:t>Example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1270000" y="2768600"/>
            <a:ext cx="10464800" cy="68707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Snoodles are sold for a price of $4 each.</a:t>
            </a:r>
            <a:endParaRPr sz="4200"/>
          </a:p>
          <a:p>
            <a:pPr lvl="0">
              <a:defRPr sz="1800"/>
            </a:pPr>
            <a:r>
              <a:rPr sz="4200"/>
              <a:t>The variable costs of producing 1 snoodle is $2.4</a:t>
            </a:r>
            <a:endParaRPr sz="4200"/>
          </a:p>
          <a:p>
            <a:pPr lvl="0">
              <a:defRPr sz="1800"/>
            </a:pPr>
            <a:r>
              <a:rPr sz="4200"/>
              <a:t>The total fixed costs of the business amount to $25,000</a:t>
            </a:r>
            <a:endParaRPr sz="4200"/>
          </a:p>
          <a:p>
            <a:pPr lvl="0">
              <a:defRPr sz="1800"/>
            </a:pPr>
            <a:r>
              <a:rPr sz="4200"/>
              <a:t>The business currently makes and sells 17,000 snoodles.</a:t>
            </a:r>
            <a:endParaRPr sz="4200"/>
          </a:p>
          <a:p>
            <a:pPr lvl="0">
              <a:defRPr sz="1800"/>
            </a:pPr>
            <a:r>
              <a:rPr sz="4200"/>
              <a:t>What is the break-even point?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Table 48"/>
          <p:cNvGraphicFramePr/>
          <p:nvPr/>
        </p:nvGraphicFramePr>
        <p:xfrm>
          <a:off x="1257300" y="1257300"/>
          <a:ext cx="10477500" cy="3197672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095500"/>
                <a:gridCol w="2095500"/>
                <a:gridCol w="2095500"/>
                <a:gridCol w="2095500"/>
                <a:gridCol w="2095500"/>
              </a:tblGrid>
              <a:tr h="1282898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TFC ($)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TVC ($)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TC ($)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4000">
                          <a:solidFill>
                            <a:srgbClr val="FFFFFF"/>
                          </a:solidFill>
                          <a:effectLst>
                            <a:outerShdw sx="100000" sy="100000" kx="0" ky="0" algn="b" rotWithShape="0" blurRad="25400" dist="25400" dir="5400000">
                              <a:srgbClr val="000000">
                                <a:alpha val="60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TR ($)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blipFill rotWithShape="1">
                      <a:blip r:embed="rId2"/>
                      <a:srcRect l="0" t="0" r="0" b="0"/>
                      <a:tile tx="0" ty="0" sx="100000" sy="100000" flip="none" algn="tl"/>
                    </a:blipFill>
                  </a:tcPr>
                </a:tc>
              </a:tr>
              <a:tr h="945753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969019"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17,000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25,000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40,800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65,800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tabLst>
                          <a:tab pos="914400" algn="l"/>
                        </a:tabLst>
                      </a:pPr>
                      <a:r>
                        <a:rPr sz="3600">
                          <a:latin typeface="+mn-lt"/>
                          <a:ea typeface="+mn-ea"/>
                          <a:cs typeface="+mn-cs"/>
                        </a:rPr>
                        <a:t>68,000</a:t>
                      </a:r>
                    </a:p>
                  </a:txBody>
                  <a:tcPr marL="50800" marR="50800" marT="50800" marB="508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9" name="Shape 49"/>
          <p:cNvSpPr/>
          <p:nvPr/>
        </p:nvSpPr>
        <p:spPr>
          <a:xfrm>
            <a:off x="979022" y="4756150"/>
            <a:ext cx="57404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Total fixed costs are fixed at $25,000</a:t>
            </a:r>
          </a:p>
        </p:txBody>
      </p:sp>
      <p:sp>
        <p:nvSpPr>
          <p:cNvPr id="50" name="Shape 50"/>
          <p:cNvSpPr/>
          <p:nvPr/>
        </p:nvSpPr>
        <p:spPr>
          <a:xfrm>
            <a:off x="902822" y="6191250"/>
            <a:ext cx="8318501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Total variable costs = unit variable cost x quantity produced</a:t>
            </a:r>
          </a:p>
        </p:txBody>
      </p:sp>
      <p:sp>
        <p:nvSpPr>
          <p:cNvPr id="51" name="Shape 51"/>
          <p:cNvSpPr/>
          <p:nvPr/>
        </p:nvSpPr>
        <p:spPr>
          <a:xfrm>
            <a:off x="420222" y="7632700"/>
            <a:ext cx="63373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Total costs = TFC + TVC</a:t>
            </a:r>
          </a:p>
        </p:txBody>
      </p:sp>
      <p:sp>
        <p:nvSpPr>
          <p:cNvPr id="52" name="Shape 52"/>
          <p:cNvSpPr/>
          <p:nvPr/>
        </p:nvSpPr>
        <p:spPr>
          <a:xfrm>
            <a:off x="1230368" y="8737600"/>
            <a:ext cx="6037809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Total revenue = Price x quantity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Estimate break-even quantity from graph</a:t>
            </a:r>
            <a:endParaRPr sz="4200"/>
          </a:p>
          <a:p>
            <a:pPr lvl="0">
              <a:defRPr sz="1800"/>
            </a:pPr>
            <a:r>
              <a:rPr sz="4200"/>
              <a:t>Calculate margin of safety</a:t>
            </a:r>
            <a:endParaRPr sz="4200"/>
          </a:p>
          <a:p>
            <a:pPr lvl="0">
              <a:defRPr sz="1800"/>
            </a:pPr>
            <a:r>
              <a:rPr sz="4200"/>
              <a:t>Calculate current profit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