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5" r:id="rId8"/>
    <p:sldId id="266" r:id="rId9"/>
    <p:sldId id="267" r:id="rId10"/>
    <p:sldId id="268" r:id="rId11"/>
    <p:sldId id="271" r:id="rId12"/>
    <p:sldId id="269" r:id="rId13"/>
    <p:sldId id="270" r:id="rId14"/>
  </p:sldIdLst>
  <p:sldSz cx="13004800" cy="9753600"/>
  <p:notesSz cx="6858000" cy="9144000"/>
  <p:defaultTextStyle>
    <a:lvl1pPr algn="ctr" defTabSz="584200">
      <a:defRPr sz="4200">
        <a:solidFill>
          <a:srgbClr val="FFFFFF"/>
        </a:solidFill>
        <a:latin typeface="+mn-lt"/>
        <a:ea typeface="+mn-ea"/>
        <a:cs typeface="+mn-cs"/>
        <a:sym typeface="Gill Sans"/>
      </a:defRPr>
    </a:lvl1pPr>
    <a:lvl2pPr indent="342900" algn="ctr" defTabSz="584200">
      <a:defRPr sz="4200">
        <a:solidFill>
          <a:srgbClr val="FFFFFF"/>
        </a:solidFill>
        <a:latin typeface="+mn-lt"/>
        <a:ea typeface="+mn-ea"/>
        <a:cs typeface="+mn-cs"/>
        <a:sym typeface="Gill Sans"/>
      </a:defRPr>
    </a:lvl2pPr>
    <a:lvl3pPr indent="685800" algn="ctr" defTabSz="584200">
      <a:defRPr sz="4200">
        <a:solidFill>
          <a:srgbClr val="FFFFFF"/>
        </a:solidFill>
        <a:latin typeface="+mn-lt"/>
        <a:ea typeface="+mn-ea"/>
        <a:cs typeface="+mn-cs"/>
        <a:sym typeface="Gill Sans"/>
      </a:defRPr>
    </a:lvl3pPr>
    <a:lvl4pPr indent="1028700" algn="ctr" defTabSz="584200">
      <a:defRPr sz="4200">
        <a:solidFill>
          <a:srgbClr val="FFFFFF"/>
        </a:solidFill>
        <a:latin typeface="+mn-lt"/>
        <a:ea typeface="+mn-ea"/>
        <a:cs typeface="+mn-cs"/>
        <a:sym typeface="Gill Sans"/>
      </a:defRPr>
    </a:lvl4pPr>
    <a:lvl5pPr indent="1371600" algn="ctr" defTabSz="584200">
      <a:defRPr sz="4200">
        <a:solidFill>
          <a:srgbClr val="FFFFFF"/>
        </a:solidFill>
        <a:latin typeface="+mn-lt"/>
        <a:ea typeface="+mn-ea"/>
        <a:cs typeface="+mn-cs"/>
        <a:sym typeface="Gill Sans"/>
      </a:defRPr>
    </a:lvl5pPr>
    <a:lvl6pPr indent="1714500" algn="ctr" defTabSz="584200">
      <a:defRPr sz="4200">
        <a:solidFill>
          <a:srgbClr val="FFFFFF"/>
        </a:solidFill>
        <a:latin typeface="+mn-lt"/>
        <a:ea typeface="+mn-ea"/>
        <a:cs typeface="+mn-cs"/>
        <a:sym typeface="Gill Sans"/>
      </a:defRPr>
    </a:lvl6pPr>
    <a:lvl7pPr indent="2057400" algn="ctr" defTabSz="584200">
      <a:defRPr sz="4200">
        <a:solidFill>
          <a:srgbClr val="FFFFFF"/>
        </a:solidFill>
        <a:latin typeface="+mn-lt"/>
        <a:ea typeface="+mn-ea"/>
        <a:cs typeface="+mn-cs"/>
        <a:sym typeface="Gill Sans"/>
      </a:defRPr>
    </a:lvl7pPr>
    <a:lvl8pPr indent="2400300" algn="ctr" defTabSz="584200">
      <a:defRPr sz="4200">
        <a:solidFill>
          <a:srgbClr val="FFFFFF"/>
        </a:solidFill>
        <a:latin typeface="+mn-lt"/>
        <a:ea typeface="+mn-ea"/>
        <a:cs typeface="+mn-cs"/>
        <a:sym typeface="Gill Sans"/>
      </a:defRPr>
    </a:lvl8pPr>
    <a:lvl9pPr indent="2743200" algn="ctr" defTabSz="584200">
      <a:defRPr sz="4200">
        <a:solidFill>
          <a:srgbClr val="FFFFFF"/>
        </a:solidFill>
        <a:latin typeface="+mn-lt"/>
        <a:ea typeface="+mn-ea"/>
        <a:cs typeface="+mn-cs"/>
        <a:sym typeface="Gill San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C8D8F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18"/>
  </p:normalViewPr>
  <p:slideViewPr>
    <p:cSldViewPr snapToGrid="0" snapToObjects="1">
      <p:cViewPr varScale="1">
        <p:scale>
          <a:sx n="64" d="100"/>
          <a:sy n="64" d="100"/>
        </p:scale>
        <p:origin x="16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03915347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lIns="0" tIns="0" rIns="0" bIns="0"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/>
          </p:cNvSpPr>
          <p:nvPr>
            <p:ph type="title"/>
          </p:nvPr>
        </p:nvSpPr>
        <p:spPr>
          <a:xfrm>
            <a:off x="635000" y="1524000"/>
            <a:ext cx="5867400" cy="33020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7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/>
          </p:nvPr>
        </p:nvSpPr>
        <p:spPr>
          <a:xfrm>
            <a:off x="635000" y="4902200"/>
            <a:ext cx="5867400" cy="3302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635000" y="1524000"/>
            <a:ext cx="5867400" cy="33020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7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xfrm>
            <a:off x="635000" y="4902200"/>
            <a:ext cx="5867400" cy="3302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 numCol="2" spcCol="523240" anchor="t"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</p:spPr>
        <p:txBody>
          <a:bodyPr/>
          <a:lstStyle>
            <a:lvl1pPr>
              <a:spcBef>
                <a:spcPts val="4800"/>
              </a:spcBef>
            </a:lvl1pPr>
            <a:lvl2pPr>
              <a:spcBef>
                <a:spcPts val="4800"/>
              </a:spcBef>
            </a:lvl2pPr>
            <a:lvl3pPr>
              <a:spcBef>
                <a:spcPts val="4800"/>
              </a:spcBef>
            </a:lvl3pPr>
            <a:lvl4pPr>
              <a:spcBef>
                <a:spcPts val="4800"/>
              </a:spcBef>
            </a:lvl4pPr>
            <a:lvl5pPr>
              <a:spcBef>
                <a:spcPts val="4800"/>
              </a:spcBef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algn="ctr" defTabSz="584200">
        <a:defRPr sz="8400">
          <a:solidFill>
            <a:srgbClr val="FFFFFF"/>
          </a:solidFill>
          <a:latin typeface="+mn-lt"/>
          <a:ea typeface="+mn-ea"/>
          <a:cs typeface="+mn-cs"/>
          <a:sym typeface="Gill Sans"/>
        </a:defRPr>
      </a:lvl1pPr>
      <a:lvl2pPr indent="228600" algn="ctr" defTabSz="584200">
        <a:defRPr sz="8400">
          <a:solidFill>
            <a:srgbClr val="FFFFFF"/>
          </a:solidFill>
          <a:latin typeface="+mn-lt"/>
          <a:ea typeface="+mn-ea"/>
          <a:cs typeface="+mn-cs"/>
          <a:sym typeface="Gill Sans"/>
        </a:defRPr>
      </a:lvl2pPr>
      <a:lvl3pPr indent="457200" algn="ctr" defTabSz="584200">
        <a:defRPr sz="8400">
          <a:solidFill>
            <a:srgbClr val="FFFFFF"/>
          </a:solidFill>
          <a:latin typeface="+mn-lt"/>
          <a:ea typeface="+mn-ea"/>
          <a:cs typeface="+mn-cs"/>
          <a:sym typeface="Gill Sans"/>
        </a:defRPr>
      </a:lvl3pPr>
      <a:lvl4pPr indent="685800" algn="ctr" defTabSz="584200">
        <a:defRPr sz="8400">
          <a:solidFill>
            <a:srgbClr val="FFFFFF"/>
          </a:solidFill>
          <a:latin typeface="+mn-lt"/>
          <a:ea typeface="+mn-ea"/>
          <a:cs typeface="+mn-cs"/>
          <a:sym typeface="Gill Sans"/>
        </a:defRPr>
      </a:lvl4pPr>
      <a:lvl5pPr indent="914400" algn="ctr" defTabSz="584200">
        <a:defRPr sz="8400">
          <a:solidFill>
            <a:srgbClr val="FFFFFF"/>
          </a:solidFill>
          <a:latin typeface="+mn-lt"/>
          <a:ea typeface="+mn-ea"/>
          <a:cs typeface="+mn-cs"/>
          <a:sym typeface="Gill Sans"/>
        </a:defRPr>
      </a:lvl5pPr>
      <a:lvl6pPr indent="1143000" algn="ctr" defTabSz="584200">
        <a:defRPr sz="8400">
          <a:solidFill>
            <a:srgbClr val="FFFFFF"/>
          </a:solidFill>
          <a:latin typeface="+mn-lt"/>
          <a:ea typeface="+mn-ea"/>
          <a:cs typeface="+mn-cs"/>
          <a:sym typeface="Gill Sans"/>
        </a:defRPr>
      </a:lvl6pPr>
      <a:lvl7pPr indent="1371600" algn="ctr" defTabSz="584200">
        <a:defRPr sz="8400">
          <a:solidFill>
            <a:srgbClr val="FFFFFF"/>
          </a:solidFill>
          <a:latin typeface="+mn-lt"/>
          <a:ea typeface="+mn-ea"/>
          <a:cs typeface="+mn-cs"/>
          <a:sym typeface="Gill Sans"/>
        </a:defRPr>
      </a:lvl7pPr>
      <a:lvl8pPr indent="1600200" algn="ctr" defTabSz="584200">
        <a:defRPr sz="8400">
          <a:solidFill>
            <a:srgbClr val="FFFFFF"/>
          </a:solidFill>
          <a:latin typeface="+mn-lt"/>
          <a:ea typeface="+mn-ea"/>
          <a:cs typeface="+mn-cs"/>
          <a:sym typeface="Gill Sans"/>
        </a:defRPr>
      </a:lvl8pPr>
      <a:lvl9pPr indent="1828800" algn="ctr" defTabSz="584200">
        <a:defRPr sz="8400">
          <a:solidFill>
            <a:srgbClr val="FFFFFF"/>
          </a:solidFill>
          <a:latin typeface="+mn-lt"/>
          <a:ea typeface="+mn-ea"/>
          <a:cs typeface="+mn-cs"/>
          <a:sym typeface="Gill Sans"/>
        </a:defRPr>
      </a:lvl9pPr>
    </p:titleStyle>
    <p:bodyStyle>
      <a:lvl1pPr marL="889000" indent="-571500" defTabSz="584200">
        <a:spcBef>
          <a:spcPts val="2400"/>
        </a:spcBef>
        <a:buSzPct val="171000"/>
        <a:buChar char="•"/>
        <a:defRPr sz="4200">
          <a:solidFill>
            <a:srgbClr val="FFFFFF"/>
          </a:solidFill>
          <a:latin typeface="+mn-lt"/>
          <a:ea typeface="+mn-ea"/>
          <a:cs typeface="+mn-cs"/>
          <a:sym typeface="Gill Sans"/>
        </a:defRPr>
      </a:lvl1pPr>
      <a:lvl2pPr marL="1333500" indent="-571500" defTabSz="584200">
        <a:spcBef>
          <a:spcPts val="2400"/>
        </a:spcBef>
        <a:buSzPct val="171000"/>
        <a:buChar char="•"/>
        <a:defRPr sz="4200">
          <a:solidFill>
            <a:srgbClr val="FFFFFF"/>
          </a:solidFill>
          <a:latin typeface="+mn-lt"/>
          <a:ea typeface="+mn-ea"/>
          <a:cs typeface="+mn-cs"/>
          <a:sym typeface="Gill Sans"/>
        </a:defRPr>
      </a:lvl2pPr>
      <a:lvl3pPr marL="1778000" indent="-571500" defTabSz="584200">
        <a:spcBef>
          <a:spcPts val="2400"/>
        </a:spcBef>
        <a:buSzPct val="171000"/>
        <a:buChar char="•"/>
        <a:defRPr sz="4200">
          <a:solidFill>
            <a:srgbClr val="FFFFFF"/>
          </a:solidFill>
          <a:latin typeface="+mn-lt"/>
          <a:ea typeface="+mn-ea"/>
          <a:cs typeface="+mn-cs"/>
          <a:sym typeface="Gill Sans"/>
        </a:defRPr>
      </a:lvl3pPr>
      <a:lvl4pPr marL="2222500" indent="-571500" defTabSz="584200">
        <a:spcBef>
          <a:spcPts val="2400"/>
        </a:spcBef>
        <a:buSzPct val="171000"/>
        <a:buChar char="•"/>
        <a:defRPr sz="4200">
          <a:solidFill>
            <a:srgbClr val="FFFFFF"/>
          </a:solidFill>
          <a:latin typeface="+mn-lt"/>
          <a:ea typeface="+mn-ea"/>
          <a:cs typeface="+mn-cs"/>
          <a:sym typeface="Gill Sans"/>
        </a:defRPr>
      </a:lvl4pPr>
      <a:lvl5pPr marL="2667000" indent="-571500" defTabSz="584200">
        <a:spcBef>
          <a:spcPts val="2400"/>
        </a:spcBef>
        <a:buSzPct val="171000"/>
        <a:buChar char="•"/>
        <a:defRPr sz="4200">
          <a:solidFill>
            <a:srgbClr val="FFFFFF"/>
          </a:solidFill>
          <a:latin typeface="+mn-lt"/>
          <a:ea typeface="+mn-ea"/>
          <a:cs typeface="+mn-cs"/>
          <a:sym typeface="Gill Sans"/>
        </a:defRPr>
      </a:lvl5pPr>
      <a:lvl6pPr marL="3022600" indent="-571500" defTabSz="584200">
        <a:spcBef>
          <a:spcPts val="2400"/>
        </a:spcBef>
        <a:buSzPct val="171000"/>
        <a:buChar char="•"/>
        <a:defRPr sz="4200">
          <a:solidFill>
            <a:srgbClr val="FFFFFF"/>
          </a:solidFill>
          <a:latin typeface="+mn-lt"/>
          <a:ea typeface="+mn-ea"/>
          <a:cs typeface="+mn-cs"/>
          <a:sym typeface="Gill Sans"/>
        </a:defRPr>
      </a:lvl6pPr>
      <a:lvl7pPr marL="3378200" indent="-571500" defTabSz="584200">
        <a:spcBef>
          <a:spcPts val="2400"/>
        </a:spcBef>
        <a:buSzPct val="171000"/>
        <a:buChar char="•"/>
        <a:defRPr sz="4200">
          <a:solidFill>
            <a:srgbClr val="FFFFFF"/>
          </a:solidFill>
          <a:latin typeface="+mn-lt"/>
          <a:ea typeface="+mn-ea"/>
          <a:cs typeface="+mn-cs"/>
          <a:sym typeface="Gill Sans"/>
        </a:defRPr>
      </a:lvl7pPr>
      <a:lvl8pPr marL="3733800" indent="-571500" defTabSz="584200">
        <a:spcBef>
          <a:spcPts val="2400"/>
        </a:spcBef>
        <a:buSzPct val="171000"/>
        <a:buChar char="•"/>
        <a:defRPr sz="4200">
          <a:solidFill>
            <a:srgbClr val="FFFFFF"/>
          </a:solidFill>
          <a:latin typeface="+mn-lt"/>
          <a:ea typeface="+mn-ea"/>
          <a:cs typeface="+mn-cs"/>
          <a:sym typeface="Gill Sans"/>
        </a:defRPr>
      </a:lvl8pPr>
      <a:lvl9pPr marL="4089400" indent="-571500" defTabSz="584200">
        <a:spcBef>
          <a:spcPts val="2400"/>
        </a:spcBef>
        <a:buSzPct val="171000"/>
        <a:buChar char="•"/>
        <a:defRPr sz="4200">
          <a:solidFill>
            <a:srgbClr val="FFFFFF"/>
          </a:solidFill>
          <a:latin typeface="+mn-lt"/>
          <a:ea typeface="+mn-ea"/>
          <a:cs typeface="+mn-cs"/>
          <a:sym typeface="Gill Sans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8400" dirty="0" smtClean="0">
                <a:solidFill>
                  <a:srgbClr val="FFFFFF"/>
                </a:solidFill>
              </a:rPr>
              <a:t>Contribution</a:t>
            </a:r>
            <a:endParaRPr sz="8400" dirty="0">
              <a:solidFill>
                <a:srgbClr val="FFFFFF"/>
              </a:solidFill>
            </a:endParaRPr>
          </a:p>
        </p:txBody>
      </p:sp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Money received by the </a:t>
            </a:r>
            <a:r>
              <a:rPr sz="3600" dirty="0" smtClean="0">
                <a:solidFill>
                  <a:srgbClr val="FFFFFF"/>
                </a:solidFill>
              </a:rPr>
              <a:t>business</a:t>
            </a:r>
            <a:r>
              <a:rPr lang="en-US" sz="3600" dirty="0" smtClean="0">
                <a:solidFill>
                  <a:srgbClr val="FFFFFF"/>
                </a:solidFill>
              </a:rPr>
              <a:t> that contributes to paying the fixed costs</a:t>
            </a:r>
            <a:endParaRPr sz="3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FFFFFF"/>
                </a:solidFill>
              </a:rPr>
              <a:t>Uses of Contribution Analysis</a:t>
            </a:r>
          </a:p>
        </p:txBody>
      </p:sp>
      <p:sp>
        <p:nvSpPr>
          <p:cNvPr id="79" name="Shape 7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>
                <a:solidFill>
                  <a:srgbClr val="FFFFFF"/>
                </a:solidFill>
              </a:rPr>
              <a:t>Helps decide prices (ie firms may want to know the price at which the product starts making a contribution to the fixed costs).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>
                <a:solidFill>
                  <a:srgbClr val="FFFFFF"/>
                </a:solidFill>
              </a:rPr>
              <a:t>Allocation of overheads can be made using results of contribution analysis</a:t>
            </a:r>
            <a:r>
              <a:rPr sz="4200" dirty="0" smtClean="0">
                <a:solidFill>
                  <a:srgbClr val="FFFFFF"/>
                </a:solidFill>
              </a:rPr>
              <a:t>.</a:t>
            </a:r>
            <a:endParaRPr sz="4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Contribution Analysis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Special orders. A one-off order at a lower price may be allowed if the new price still makes a contribution to overheads.</a:t>
            </a:r>
          </a:p>
          <a:p>
            <a:r>
              <a:rPr lang="en-US" dirty="0" smtClean="0"/>
              <a:t>Calculation of break-even points.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767318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FFFFFF"/>
                </a:solidFill>
              </a:rPr>
              <a:t>Example</a:t>
            </a:r>
          </a:p>
        </p:txBody>
      </p:sp>
      <p:sp>
        <p:nvSpPr>
          <p:cNvPr id="82" name="Shape 82"/>
          <p:cNvSpPr>
            <a:spLocks noGrp="1"/>
          </p:cNvSpPr>
          <p:nvPr>
            <p:ph type="body" idx="1"/>
          </p:nvPr>
        </p:nvSpPr>
        <p:spPr>
          <a:xfrm>
            <a:off x="1270000" y="2184400"/>
            <a:ext cx="10464800" cy="7086600"/>
          </a:xfrm>
          <a:prstGeom prst="rect">
            <a:avLst/>
          </a:prstGeom>
        </p:spPr>
        <p:txBody>
          <a:bodyPr/>
          <a:lstStyle/>
          <a:p>
            <a:pPr marL="0" lv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Jongde Ltd makes chairs. It usually sells them for $45 each. It sells 500 at that price. Unit variable costs are $30. Total fixed costs are$5750.</a:t>
            </a:r>
          </a:p>
          <a:p>
            <a:pPr marL="0" lv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A customer places an order for 100 chairs. They demand a discount of $10 per chair due to the large order.</a:t>
            </a:r>
          </a:p>
          <a:p>
            <a:pPr marL="0" lv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a)Should the firm accept the order?</a:t>
            </a:r>
          </a:p>
          <a:p>
            <a:pPr marL="0" lv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b) What would happen if Jongde sold all their chairs for the discount price?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FFFFFF"/>
                </a:solidFill>
              </a:rPr>
              <a:t>Contribution Analysis</a:t>
            </a:r>
          </a:p>
        </p:txBody>
      </p:sp>
      <p:sp>
        <p:nvSpPr>
          <p:cNvPr id="85" name="Shape 8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Note, contribution per unit should never be used in isolation. Other factors need to be considered too eg: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unit sales volumes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relative market growth of different product lines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FFFFFF"/>
                </a:solidFill>
              </a:rPr>
              <a:t>Contribution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lv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Contribution per unit = Unit price - AVC.</a:t>
            </a:r>
          </a:p>
          <a:p>
            <a:pPr marL="0" lv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It is an amount that ‘contributes’ towards paying the fixed costs.</a:t>
            </a:r>
          </a:p>
          <a:p>
            <a:pPr marL="0" lv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4200">
              <a:solidFill>
                <a:srgbClr val="FFFFFF"/>
              </a:solidFill>
            </a:endParaRPr>
          </a:p>
          <a:p>
            <a:pPr marL="0" lv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Profit = Total contribution -TFC.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FFFFFF"/>
                </a:solidFill>
              </a:rPr>
              <a:t>Example</a:t>
            </a:r>
          </a:p>
        </p:txBody>
      </p:sp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lv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300 Widgets are sold for a price of $40 each.</a:t>
            </a:r>
          </a:p>
          <a:p>
            <a:pPr marL="0" lv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Unit variable costs are $30.</a:t>
            </a:r>
          </a:p>
          <a:p>
            <a:pPr marL="0" lv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Contribution per unit = $40-$30 = $10.</a:t>
            </a:r>
          </a:p>
          <a:p>
            <a:pPr marL="0" lv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If TFC = $1400,</a:t>
            </a:r>
          </a:p>
          <a:p>
            <a:pPr marL="0" lv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Profit = (300 x $10) - $1400</a:t>
            </a:r>
          </a:p>
          <a:p>
            <a:pPr marL="0" lv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Profit = $1600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FFFFFF"/>
                </a:solidFill>
              </a:rPr>
              <a:t>Contribution</a:t>
            </a:r>
          </a:p>
        </p:txBody>
      </p:sp>
      <p:sp>
        <p:nvSpPr>
          <p:cNvPr id="55" name="Shape 5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lv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At first the contribution per unit goes towards or ‘contributes’ towards paying the fixed costs.</a:t>
            </a:r>
          </a:p>
          <a:p>
            <a:pPr marL="0" lv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Once the fixed costs have been met, all future contribution per unit goes to create profit for the business.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FFFFFF"/>
                </a:solidFill>
              </a:rPr>
              <a:t>Total contribution</a:t>
            </a:r>
          </a:p>
        </p:txBody>
      </p:sp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xfrm>
            <a:off x="1270000" y="2159000"/>
            <a:ext cx="10464800" cy="74549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Total contribution = TR-TVC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eg a firm sells 200 clocks for $10 each. Total variable costs = $1300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Total contribution = (200 x $10) - $1300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Total contribution = $700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This $700 would go towards paying the fixed costs. If fixed costs = $600, then the business would make a profit of $100.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xfrm>
            <a:off x="1270000" y="114300"/>
            <a:ext cx="10464800" cy="18415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FFFFFF"/>
                </a:solidFill>
              </a:rPr>
              <a:t>Question</a:t>
            </a:r>
          </a:p>
        </p:txBody>
      </p:sp>
      <p:pic>
        <p:nvPicPr>
          <p:cNvPr id="61" name="Screen Shot 2011-11-17 at 12.48.15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33700" y="1790700"/>
            <a:ext cx="7429501" cy="767481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FFFFFF"/>
                </a:solidFill>
              </a:rPr>
              <a:t>Question</a:t>
            </a:r>
          </a:p>
        </p:txBody>
      </p:sp>
      <p:sp>
        <p:nvSpPr>
          <p:cNvPr id="70" name="Shape 7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lv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Hadley Ltd sells 350 widdles for $4.5 each. The business has fixed costs of $500. The variable costs per unit amount to $2.</a:t>
            </a:r>
          </a:p>
          <a:p>
            <a:pPr marL="0" lv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1. Calculate the contribution per unit.</a:t>
            </a:r>
          </a:p>
          <a:p>
            <a:pPr marL="0" lv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2. Calculate total contribution.</a:t>
            </a:r>
          </a:p>
          <a:p>
            <a:pPr marL="0" lv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3. Calculate total profit.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FFFFFF"/>
                </a:solidFill>
              </a:rPr>
              <a:t>Answer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lv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1. $4.5 - $2 = $2.5</a:t>
            </a:r>
          </a:p>
          <a:p>
            <a:pPr marL="0" lv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2. $2.5 x 350 = $875</a:t>
            </a:r>
          </a:p>
          <a:p>
            <a:pPr marL="0" lv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3. Total cont. - TFC: $875 - 500 = $375</a:t>
            </a:r>
          </a:p>
          <a:p>
            <a:pPr marL="0" lv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or, TR -TC: ($4.5 x 350) - (350x2 + $500)</a:t>
            </a:r>
          </a:p>
          <a:p>
            <a:pPr marL="0" lv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$1575-1200 = $375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1270000" y="2768600"/>
            <a:ext cx="10464800" cy="6629400"/>
          </a:xfrm>
          <a:prstGeom prst="rect">
            <a:avLst/>
          </a:prstGeom>
        </p:spPr>
        <p:txBody>
          <a:bodyPr/>
          <a:lstStyle/>
          <a:p>
            <a:pPr marL="762000" lvl="1" indent="0">
              <a:buNone/>
              <a:defRPr sz="1800">
                <a:solidFill>
                  <a:srgbClr val="000000"/>
                </a:solidFill>
              </a:defRPr>
            </a:pPr>
            <a:r>
              <a:rPr sz="4200" dirty="0">
                <a:solidFill>
                  <a:srgbClr val="FFFFFF"/>
                </a:solidFill>
              </a:rPr>
              <a:t>Portfolio management - used by businesses selling several products.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200" dirty="0">
                <a:solidFill>
                  <a:srgbClr val="FFFFFF"/>
                </a:solidFill>
              </a:rPr>
              <a:t>Contributions per unit are compared.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200" dirty="0">
                <a:solidFill>
                  <a:srgbClr val="FFFFFF"/>
                </a:solidFill>
              </a:rPr>
              <a:t>Products with the lowest contributions will be reviewed to see if the firm should continue selling them.</a:t>
            </a:r>
          </a:p>
        </p:txBody>
      </p:sp>
      <p:sp>
        <p:nvSpPr>
          <p:cNvPr id="76" name="Shape 76"/>
          <p:cNvSpPr/>
          <p:nvPr/>
        </p:nvSpPr>
        <p:spPr>
          <a:xfrm>
            <a:off x="1371600" y="6223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8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FFFFFF"/>
                </a:solidFill>
              </a:rPr>
              <a:t>Uses of Contribution Analysis</a:t>
            </a: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541</Words>
  <Application>Microsoft Macintosh PowerPoint</Application>
  <PresentationFormat>Custom</PresentationFormat>
  <Paragraphs>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Gill Sans</vt:lpstr>
      <vt:lpstr>Lucida Grande</vt:lpstr>
      <vt:lpstr>Black</vt:lpstr>
      <vt:lpstr>Contribution</vt:lpstr>
      <vt:lpstr>Contribution</vt:lpstr>
      <vt:lpstr>Example</vt:lpstr>
      <vt:lpstr>Contribution</vt:lpstr>
      <vt:lpstr>Total contribution</vt:lpstr>
      <vt:lpstr>Question</vt:lpstr>
      <vt:lpstr>Question</vt:lpstr>
      <vt:lpstr>Answer</vt:lpstr>
      <vt:lpstr>PowerPoint Presentation</vt:lpstr>
      <vt:lpstr>Uses of Contribution Analysis</vt:lpstr>
      <vt:lpstr>Uses of Contribution Analysis</vt:lpstr>
      <vt:lpstr>Example</vt:lpstr>
      <vt:lpstr>Contribution Analysis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Revenue</dc:title>
  <cp:lastModifiedBy>Rob Battye</cp:lastModifiedBy>
  <cp:revision>5</cp:revision>
  <dcterms:modified xsi:type="dcterms:W3CDTF">2015-08-27T02:30:11Z</dcterms:modified>
</cp:coreProperties>
</file>