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/>
    <p:restoredTop sz="94698"/>
  </p:normalViewPr>
  <p:slideViewPr>
    <p:cSldViewPr snapToGrid="0" snapToObjects="1">
      <p:cViewPr varScale="1">
        <p:scale>
          <a:sx n="50" d="100"/>
          <a:sy n="50" d="100"/>
        </p:scale>
        <p:origin x="168" y="9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F2D34C-DA36-2342-982C-450965D3733C}" type="datetimeFigureOut">
              <a:rPr lang="en-US" smtClean="0"/>
              <a:t>2/2/18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6AA63-9400-924E-82C7-EF7A157B4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25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BF861-A66C-EF48-B603-4210CC6629B7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A9BB-031F-B740-B928-E0EDA651A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20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BF861-A66C-EF48-B603-4210CC6629B7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A9BB-031F-B740-B928-E0EDA651A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2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BF861-A66C-EF48-B603-4210CC6629B7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A9BB-031F-B740-B928-E0EDA651A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615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BF861-A66C-EF48-B603-4210CC6629B7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A9BB-031F-B740-B928-E0EDA651A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19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BF861-A66C-EF48-B603-4210CC6629B7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A9BB-031F-B740-B928-E0EDA651A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2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BF861-A66C-EF48-B603-4210CC6629B7}" type="datetimeFigureOut">
              <a:rPr lang="en-US" smtClean="0"/>
              <a:t>2/1/18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A9BB-031F-B740-B928-E0EDA651A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891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BF861-A66C-EF48-B603-4210CC6629B7}" type="datetimeFigureOut">
              <a:rPr lang="en-US" smtClean="0"/>
              <a:t>2/1/18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A9BB-031F-B740-B928-E0EDA651A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2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BF861-A66C-EF48-B603-4210CC6629B7}" type="datetimeFigureOut">
              <a:rPr lang="en-US" smtClean="0"/>
              <a:t>2/1/18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A9BB-031F-B740-B928-E0EDA651A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5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BF861-A66C-EF48-B603-4210CC6629B7}" type="datetimeFigureOut">
              <a:rPr lang="en-US" smtClean="0"/>
              <a:t>2/1/18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A9BB-031F-B740-B928-E0EDA651A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80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BF861-A66C-EF48-B603-4210CC6629B7}" type="datetimeFigureOut">
              <a:rPr lang="en-US" smtClean="0"/>
              <a:t>2/1/18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A9BB-031F-B740-B928-E0EDA651A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60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BF861-A66C-EF48-B603-4210CC6629B7}" type="datetimeFigureOut">
              <a:rPr lang="en-US" smtClean="0"/>
              <a:t>2/1/18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9A9BB-031F-B740-B928-E0EDA651A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34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BF861-A66C-EF48-B603-4210CC6629B7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9A9BB-031F-B740-B928-E0EDA651A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39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Land &amp; food resources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8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90" r="1485"/>
          <a:stretch/>
        </p:blipFill>
        <p:spPr>
          <a:xfrm>
            <a:off x="4114800" y="1212511"/>
            <a:ext cx="7518400" cy="49644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Recent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279399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/>
              <a:t>Globally, more land is being used to grow food and more food is being grown.</a:t>
            </a:r>
          </a:p>
          <a:p>
            <a:pPr marL="0" indent="0">
              <a:buNone/>
            </a:pPr>
            <a:r>
              <a:rPr lang="en-US" sz="2000" dirty="0"/>
              <a:t>Farming land in LICs is increasing due to rising populations</a:t>
            </a:r>
          </a:p>
          <a:p>
            <a:pPr marL="0" indent="0">
              <a:buNone/>
            </a:pPr>
            <a:r>
              <a:rPr lang="en-US" sz="2000" dirty="0"/>
              <a:t>Farming land in HICs is decreasing (</a:t>
            </a:r>
            <a:r>
              <a:rPr lang="en-US" sz="2000" dirty="0" err="1"/>
              <a:t>eg</a:t>
            </a:r>
            <a:r>
              <a:rPr lang="en-US" sz="2000" dirty="0"/>
              <a:t> the EU) due to; increased yields through technology gains, stable/declining populations &amp; increased food imports.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2250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CF62D2A7-8207-488C-9F46-316BA81A16C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52AC6D7F-F068-4E11-BB06-F601D89BB9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500" y="580558"/>
            <a:ext cx="4576551" cy="36612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en-US" sz="2800" dirty="0"/>
              <a:t>Farm productivity is rising due to;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79018"/>
            <a:ext cx="5314537" cy="399478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800" dirty="0"/>
              <a:t>Better technology and use of machinery (including for ploughing and harvesting).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Increased use of fertilizers &amp; pesticides.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Increasing farm size enables economies of scale.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A growing trend of reducing</a:t>
            </a:r>
            <a:r>
              <a:rPr lang="en-US" sz="1800" i="1" dirty="0"/>
              <a:t> subsistence </a:t>
            </a:r>
            <a:r>
              <a:rPr lang="en-US" sz="1800" dirty="0"/>
              <a:t>farming and increasing </a:t>
            </a:r>
            <a:r>
              <a:rPr lang="en-US" sz="1800" i="1" dirty="0"/>
              <a:t>commercial </a:t>
            </a:r>
            <a:r>
              <a:rPr lang="en-US" sz="1800" dirty="0"/>
              <a:t>farming (through higher </a:t>
            </a:r>
            <a:r>
              <a:rPr lang="en-US" sz="1800" i="1" dirty="0"/>
              <a:t>yields</a:t>
            </a:r>
            <a:r>
              <a:rPr lang="en-US" sz="1800" dirty="0"/>
              <a:t>, faster and lower-cost transport and better political access to foreign markets). </a:t>
            </a:r>
          </a:p>
        </p:txBody>
      </p:sp>
    </p:spTree>
    <p:extLst>
      <p:ext uri="{BB962C8B-B14F-4D97-AF65-F5344CB8AC3E}">
        <p14:creationId xmlns:p14="http://schemas.microsoft.com/office/powerpoint/2010/main" val="417776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E4A809D5-3600-46D4-A466-67F2349A54F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93776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7945"/>
          <a:stretch/>
        </p:blipFill>
        <p:spPr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r>
              <a:rPr lang="en-US" sz="3700" dirty="0"/>
              <a:t>Changing diets (due to growth of middle-income populations)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321" y="2575034"/>
            <a:ext cx="5223528" cy="38003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Globally, diets are homogenising. Wheat, rice, maize, soybean + meat &amp; dairy. Also vegetable oils like palm oil.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Increased calorie, protein, fat &amp; sugar intake.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Homogenising in all countries </a:t>
            </a:r>
            <a:r>
              <a:rPr lang="en-US" sz="2400" dirty="0" err="1"/>
              <a:t>eg</a:t>
            </a:r>
            <a:r>
              <a:rPr lang="en-US" sz="2400" dirty="0"/>
              <a:t> more western food in China, more Chinese food (</a:t>
            </a:r>
            <a:r>
              <a:rPr lang="en-US" sz="2400" dirty="0" err="1"/>
              <a:t>eg</a:t>
            </a:r>
            <a:r>
              <a:rPr lang="en-US" sz="2400" dirty="0"/>
              <a:t> rice &amp; noodles) in the West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460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54" r="20029" b="-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A7F400EE-A8A5-48AF-B4D6-291B52C6F0B0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>
            <a:solidFill>
              <a:srgbClr val="4C6D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 sz="4100" dirty="0"/>
              <a:t>Factors leading to nutritional </a:t>
            </a:r>
            <a:r>
              <a:rPr lang="en-US" sz="4100" dirty="0" smtClean="0"/>
              <a:t>transition</a:t>
            </a:r>
            <a:endParaRPr lang="en-US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Autofit/>
          </a:bodyPr>
          <a:lstStyle/>
          <a:p>
            <a:r>
              <a:rPr lang="en-US" dirty="0"/>
              <a:t>Rising incomes.</a:t>
            </a:r>
          </a:p>
          <a:p>
            <a:r>
              <a:rPr lang="en-US" dirty="0"/>
              <a:t>Idea that Western diets are ‘modern’. Fast food consumption becomes aspirational in some markets.</a:t>
            </a:r>
          </a:p>
          <a:p>
            <a:r>
              <a:rPr lang="en-US" dirty="0"/>
              <a:t>Improvements in transport (faster &amp; lower cost).</a:t>
            </a:r>
          </a:p>
          <a:p>
            <a:r>
              <a:rPr lang="en-US" dirty="0"/>
              <a:t>More open trade between countries.</a:t>
            </a:r>
          </a:p>
          <a:p>
            <a:r>
              <a:rPr lang="en-US" dirty="0"/>
              <a:t>Lower food prices due to productivity gains.</a:t>
            </a:r>
          </a:p>
        </p:txBody>
      </p:sp>
    </p:spTree>
    <p:extLst>
      <p:ext uri="{BB962C8B-B14F-4D97-AF65-F5344CB8AC3E}">
        <p14:creationId xmlns:p14="http://schemas.microsoft.com/office/powerpoint/2010/main" val="81744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Nutrition transition in 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Meat consumption has increased 800% since 1975.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Grain is now sold to feed livestock, leaving less (&amp; higher prices)  for human consumption.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2016 - Chinese government plan to reduce meat consumption by 50% to 40-75g per person per day.</a:t>
            </a:r>
          </a:p>
        </p:txBody>
      </p:sp>
    </p:spTree>
    <p:extLst>
      <p:ext uri="{BB962C8B-B14F-4D97-AF65-F5344CB8AC3E}">
        <p14:creationId xmlns:p14="http://schemas.microsoft.com/office/powerpoint/2010/main" val="42501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5828</TotalTime>
  <Words>290</Words>
  <Application>Microsoft Macintosh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Office Theme</vt:lpstr>
      <vt:lpstr>Land &amp; food resources</vt:lpstr>
      <vt:lpstr>Recent changes</vt:lpstr>
      <vt:lpstr>Farm productivity is rising due to; </vt:lpstr>
      <vt:lpstr>Changing diets (due to growth of middle-income populations)</vt:lpstr>
      <vt:lpstr>Factors leading to nutritional transition</vt:lpstr>
      <vt:lpstr>Nutrition transition in China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Battye</dc:creator>
  <cp:lastModifiedBy>Rob Battye</cp:lastModifiedBy>
  <cp:revision>11</cp:revision>
  <dcterms:created xsi:type="dcterms:W3CDTF">2018-02-01T06:26:13Z</dcterms:created>
  <dcterms:modified xsi:type="dcterms:W3CDTF">2018-02-05T07:34:39Z</dcterms:modified>
</cp:coreProperties>
</file>