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59" r:id="rId4"/>
    <p:sldId id="260" r:id="rId5"/>
    <p:sldId id="261" r:id="rId6"/>
    <p:sldId id="263" r:id="rId7"/>
    <p:sldId id="262" r:id="rId8"/>
    <p:sldId id="264" r:id="rId9"/>
    <p:sldId id="265" r:id="rId10"/>
    <p:sldId id="275" r:id="rId11"/>
    <p:sldId id="266" r:id="rId12"/>
    <p:sldId id="267" r:id="rId13"/>
    <p:sldId id="268" r:id="rId14"/>
    <p:sldId id="269" r:id="rId15"/>
    <p:sldId id="276" r:id="rId16"/>
    <p:sldId id="270" r:id="rId17"/>
    <p:sldId id="271" r:id="rId18"/>
    <p:sldId id="273" r:id="rId19"/>
    <p:sldId id="278" r:id="rId20"/>
    <p:sldId id="280" r:id="rId21"/>
    <p:sldId id="279" r:id="rId22"/>
    <p:sldId id="277" r:id="rId23"/>
    <p:sldId id="272" r:id="rId24"/>
    <p:sldId id="28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93"/>
    <p:restoredTop sz="94698"/>
  </p:normalViewPr>
  <p:slideViewPr>
    <p:cSldViewPr snapToGrid="0" snapToObjects="1">
      <p:cViewPr varScale="1">
        <p:scale>
          <a:sx n="93" d="100"/>
          <a:sy n="93" d="100"/>
        </p:scale>
        <p:origin x="99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77D9DE-876D-4B60-97BA-C483FFE17BEB}" type="doc">
      <dgm:prSet loTypeId="urn:microsoft.com/office/officeart/2008/layout/LinedList" loCatId="list" qsTypeId="urn:microsoft.com/office/officeart/2005/8/quickstyle/simple3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EACE734-E00B-4649-A351-39D433FCC79F}">
      <dgm:prSet/>
      <dgm:spPr/>
      <dgm:t>
        <a:bodyPr/>
        <a:lstStyle/>
        <a:p>
          <a:r>
            <a:rPr lang="en-US"/>
            <a:t>Minimal greenhouse gas emissions.</a:t>
          </a:r>
        </a:p>
      </dgm:t>
    </dgm:pt>
    <dgm:pt modelId="{EA33D95C-6F4F-46C6-8602-84C9D2D64931}" type="parTrans" cxnId="{B3798141-E19D-4FD3-92FD-87CDB90D4AA7}">
      <dgm:prSet/>
      <dgm:spPr/>
      <dgm:t>
        <a:bodyPr/>
        <a:lstStyle/>
        <a:p>
          <a:endParaRPr lang="en-US"/>
        </a:p>
      </dgm:t>
    </dgm:pt>
    <dgm:pt modelId="{1F282385-5956-4EB2-954D-7E1B82B951BD}" type="sibTrans" cxnId="{B3798141-E19D-4FD3-92FD-87CDB90D4AA7}">
      <dgm:prSet/>
      <dgm:spPr/>
      <dgm:t>
        <a:bodyPr/>
        <a:lstStyle/>
        <a:p>
          <a:endParaRPr lang="en-US"/>
        </a:p>
      </dgm:t>
    </dgm:pt>
    <dgm:pt modelId="{0D4D3ED0-C376-46C5-B998-83A40A8437FC}">
      <dgm:prSet/>
      <dgm:spPr/>
      <dgm:t>
        <a:bodyPr/>
        <a:lstStyle/>
        <a:p>
          <a:r>
            <a:rPr lang="en-US"/>
            <a:t>Uranium fuel is relatively low cost and global reserves of 200yrs (Australia, Canada &amp; Kazakhstan major sources).</a:t>
          </a:r>
        </a:p>
      </dgm:t>
    </dgm:pt>
    <dgm:pt modelId="{9DED2A93-2F87-4772-BA2D-579ADC4F46A2}" type="parTrans" cxnId="{1325E7DB-F3E6-4820-8DF8-A423BA53ADA1}">
      <dgm:prSet/>
      <dgm:spPr/>
      <dgm:t>
        <a:bodyPr/>
        <a:lstStyle/>
        <a:p>
          <a:endParaRPr lang="en-US"/>
        </a:p>
      </dgm:t>
    </dgm:pt>
    <dgm:pt modelId="{A8B08836-0AA1-49C2-8FF0-238D3EA4C330}" type="sibTrans" cxnId="{1325E7DB-F3E6-4820-8DF8-A423BA53ADA1}">
      <dgm:prSet/>
      <dgm:spPr/>
      <dgm:t>
        <a:bodyPr/>
        <a:lstStyle/>
        <a:p>
          <a:endParaRPr lang="en-US"/>
        </a:p>
      </dgm:t>
    </dgm:pt>
    <dgm:pt modelId="{3E1C36D6-3EE1-4A68-B738-A4E4E5600F15}">
      <dgm:prSet/>
      <dgm:spPr/>
      <dgm:t>
        <a:bodyPr/>
        <a:lstStyle/>
        <a:p>
          <a:r>
            <a:rPr lang="en-US"/>
            <a:t>Can produce power in any weather / climate</a:t>
          </a:r>
        </a:p>
      </dgm:t>
    </dgm:pt>
    <dgm:pt modelId="{53E7ADF1-9F01-4389-8203-F56826332E1D}" type="parTrans" cxnId="{4B188C32-A841-4817-B605-54C1C13B1560}">
      <dgm:prSet/>
      <dgm:spPr/>
      <dgm:t>
        <a:bodyPr/>
        <a:lstStyle/>
        <a:p>
          <a:endParaRPr lang="en-US"/>
        </a:p>
      </dgm:t>
    </dgm:pt>
    <dgm:pt modelId="{7E184003-0A0B-40DC-8DBA-45D8FD1AB7BE}" type="sibTrans" cxnId="{4B188C32-A841-4817-B605-54C1C13B1560}">
      <dgm:prSet/>
      <dgm:spPr/>
      <dgm:t>
        <a:bodyPr/>
        <a:lstStyle/>
        <a:p>
          <a:endParaRPr lang="en-US"/>
        </a:p>
      </dgm:t>
    </dgm:pt>
    <dgm:pt modelId="{3D525719-FA19-404A-92B5-C8D9FEE19F3F}" type="pres">
      <dgm:prSet presAssocID="{7077D9DE-876D-4B60-97BA-C483FFE17BEB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4DAE8E0-052E-B54A-84D1-D0A224E5BA48}" type="pres">
      <dgm:prSet presAssocID="{DEACE734-E00B-4649-A351-39D433FCC79F}" presName="thickLine" presStyleLbl="alignNode1" presStyleIdx="0" presStyleCnt="3"/>
      <dgm:spPr/>
    </dgm:pt>
    <dgm:pt modelId="{C2C17220-A417-1D44-94AA-2DBCC296032B}" type="pres">
      <dgm:prSet presAssocID="{DEACE734-E00B-4649-A351-39D433FCC79F}" presName="horz1" presStyleCnt="0"/>
      <dgm:spPr/>
    </dgm:pt>
    <dgm:pt modelId="{F4B59814-F03C-CA4D-802A-FF79799E457F}" type="pres">
      <dgm:prSet presAssocID="{DEACE734-E00B-4649-A351-39D433FCC79F}" presName="tx1" presStyleLbl="revTx" presStyleIdx="0" presStyleCnt="3"/>
      <dgm:spPr/>
      <dgm:t>
        <a:bodyPr/>
        <a:lstStyle/>
        <a:p>
          <a:endParaRPr lang="en-US"/>
        </a:p>
      </dgm:t>
    </dgm:pt>
    <dgm:pt modelId="{817C5B4B-4264-9845-904D-0FB8887D45B9}" type="pres">
      <dgm:prSet presAssocID="{DEACE734-E00B-4649-A351-39D433FCC79F}" presName="vert1" presStyleCnt="0"/>
      <dgm:spPr/>
    </dgm:pt>
    <dgm:pt modelId="{53025F11-F04C-344B-96CC-8C2CC07752CF}" type="pres">
      <dgm:prSet presAssocID="{0D4D3ED0-C376-46C5-B998-83A40A8437FC}" presName="thickLine" presStyleLbl="alignNode1" presStyleIdx="1" presStyleCnt="3"/>
      <dgm:spPr/>
    </dgm:pt>
    <dgm:pt modelId="{EFC3228F-768C-E54A-8917-96A46B6E6359}" type="pres">
      <dgm:prSet presAssocID="{0D4D3ED0-C376-46C5-B998-83A40A8437FC}" presName="horz1" presStyleCnt="0"/>
      <dgm:spPr/>
    </dgm:pt>
    <dgm:pt modelId="{F11BBD1C-3836-B442-BB2B-32FDC6830CC6}" type="pres">
      <dgm:prSet presAssocID="{0D4D3ED0-C376-46C5-B998-83A40A8437FC}" presName="tx1" presStyleLbl="revTx" presStyleIdx="1" presStyleCnt="3"/>
      <dgm:spPr/>
      <dgm:t>
        <a:bodyPr/>
        <a:lstStyle/>
        <a:p>
          <a:endParaRPr lang="en-US"/>
        </a:p>
      </dgm:t>
    </dgm:pt>
    <dgm:pt modelId="{EA91AB1A-0C8A-DB49-BE41-05AEFFBF054C}" type="pres">
      <dgm:prSet presAssocID="{0D4D3ED0-C376-46C5-B998-83A40A8437FC}" presName="vert1" presStyleCnt="0"/>
      <dgm:spPr/>
    </dgm:pt>
    <dgm:pt modelId="{63F09E14-DDE3-F64B-BD25-7AD484F412FE}" type="pres">
      <dgm:prSet presAssocID="{3E1C36D6-3EE1-4A68-B738-A4E4E5600F15}" presName="thickLine" presStyleLbl="alignNode1" presStyleIdx="2" presStyleCnt="3"/>
      <dgm:spPr/>
    </dgm:pt>
    <dgm:pt modelId="{52ABA1B8-F648-2C44-AC89-6513C631B2ED}" type="pres">
      <dgm:prSet presAssocID="{3E1C36D6-3EE1-4A68-B738-A4E4E5600F15}" presName="horz1" presStyleCnt="0"/>
      <dgm:spPr/>
    </dgm:pt>
    <dgm:pt modelId="{6F575248-A0AA-B543-BFDE-E94751315511}" type="pres">
      <dgm:prSet presAssocID="{3E1C36D6-3EE1-4A68-B738-A4E4E5600F15}" presName="tx1" presStyleLbl="revTx" presStyleIdx="2" presStyleCnt="3"/>
      <dgm:spPr/>
      <dgm:t>
        <a:bodyPr/>
        <a:lstStyle/>
        <a:p>
          <a:endParaRPr lang="en-US"/>
        </a:p>
      </dgm:t>
    </dgm:pt>
    <dgm:pt modelId="{8BA4F16B-3EB2-054B-B6DF-56180F549A09}" type="pres">
      <dgm:prSet presAssocID="{3E1C36D6-3EE1-4A68-B738-A4E4E5600F15}" presName="vert1" presStyleCnt="0"/>
      <dgm:spPr/>
    </dgm:pt>
  </dgm:ptLst>
  <dgm:cxnLst>
    <dgm:cxn modelId="{4B188C32-A841-4817-B605-54C1C13B1560}" srcId="{7077D9DE-876D-4B60-97BA-C483FFE17BEB}" destId="{3E1C36D6-3EE1-4A68-B738-A4E4E5600F15}" srcOrd="2" destOrd="0" parTransId="{53E7ADF1-9F01-4389-8203-F56826332E1D}" sibTransId="{7E184003-0A0B-40DC-8DBA-45D8FD1AB7BE}"/>
    <dgm:cxn modelId="{0F2BB0CB-18A1-7646-829F-E9D095E34E6F}" type="presOf" srcId="{DEACE734-E00B-4649-A351-39D433FCC79F}" destId="{F4B59814-F03C-CA4D-802A-FF79799E457F}" srcOrd="0" destOrd="0" presId="urn:microsoft.com/office/officeart/2008/layout/LinedList"/>
    <dgm:cxn modelId="{0BD73B19-27EF-E648-AC24-436B201F326F}" type="presOf" srcId="{7077D9DE-876D-4B60-97BA-C483FFE17BEB}" destId="{3D525719-FA19-404A-92B5-C8D9FEE19F3F}" srcOrd="0" destOrd="0" presId="urn:microsoft.com/office/officeart/2008/layout/LinedList"/>
    <dgm:cxn modelId="{40FCA3BB-6306-1E4B-9AF9-CC057A9EA8D4}" type="presOf" srcId="{3E1C36D6-3EE1-4A68-B738-A4E4E5600F15}" destId="{6F575248-A0AA-B543-BFDE-E94751315511}" srcOrd="0" destOrd="0" presId="urn:microsoft.com/office/officeart/2008/layout/LinedList"/>
    <dgm:cxn modelId="{1325E7DB-F3E6-4820-8DF8-A423BA53ADA1}" srcId="{7077D9DE-876D-4B60-97BA-C483FFE17BEB}" destId="{0D4D3ED0-C376-46C5-B998-83A40A8437FC}" srcOrd="1" destOrd="0" parTransId="{9DED2A93-2F87-4772-BA2D-579ADC4F46A2}" sibTransId="{A8B08836-0AA1-49C2-8FF0-238D3EA4C330}"/>
    <dgm:cxn modelId="{3282AFB8-CA3B-864F-AAA8-8481B92B2972}" type="presOf" srcId="{0D4D3ED0-C376-46C5-B998-83A40A8437FC}" destId="{F11BBD1C-3836-B442-BB2B-32FDC6830CC6}" srcOrd="0" destOrd="0" presId="urn:microsoft.com/office/officeart/2008/layout/LinedList"/>
    <dgm:cxn modelId="{B3798141-E19D-4FD3-92FD-87CDB90D4AA7}" srcId="{7077D9DE-876D-4B60-97BA-C483FFE17BEB}" destId="{DEACE734-E00B-4649-A351-39D433FCC79F}" srcOrd="0" destOrd="0" parTransId="{EA33D95C-6F4F-46C6-8602-84C9D2D64931}" sibTransId="{1F282385-5956-4EB2-954D-7E1B82B951BD}"/>
    <dgm:cxn modelId="{D8C961DF-3337-F040-B8B7-94608D5240E7}" type="presParOf" srcId="{3D525719-FA19-404A-92B5-C8D9FEE19F3F}" destId="{D4DAE8E0-052E-B54A-84D1-D0A224E5BA48}" srcOrd="0" destOrd="0" presId="urn:microsoft.com/office/officeart/2008/layout/LinedList"/>
    <dgm:cxn modelId="{844950D0-E697-A245-8682-5B6002E67EAF}" type="presParOf" srcId="{3D525719-FA19-404A-92B5-C8D9FEE19F3F}" destId="{C2C17220-A417-1D44-94AA-2DBCC296032B}" srcOrd="1" destOrd="0" presId="urn:microsoft.com/office/officeart/2008/layout/LinedList"/>
    <dgm:cxn modelId="{3FA027EA-2571-8D4F-96B1-C38F54B74403}" type="presParOf" srcId="{C2C17220-A417-1D44-94AA-2DBCC296032B}" destId="{F4B59814-F03C-CA4D-802A-FF79799E457F}" srcOrd="0" destOrd="0" presId="urn:microsoft.com/office/officeart/2008/layout/LinedList"/>
    <dgm:cxn modelId="{5DC89E21-9942-F346-8FE7-E85311B6C975}" type="presParOf" srcId="{C2C17220-A417-1D44-94AA-2DBCC296032B}" destId="{817C5B4B-4264-9845-904D-0FB8887D45B9}" srcOrd="1" destOrd="0" presId="urn:microsoft.com/office/officeart/2008/layout/LinedList"/>
    <dgm:cxn modelId="{73923F2A-AC1A-4046-8AA0-5349578A8494}" type="presParOf" srcId="{3D525719-FA19-404A-92B5-C8D9FEE19F3F}" destId="{53025F11-F04C-344B-96CC-8C2CC07752CF}" srcOrd="2" destOrd="0" presId="urn:microsoft.com/office/officeart/2008/layout/LinedList"/>
    <dgm:cxn modelId="{39259C36-0CAB-234D-AC46-86E3E6BD4968}" type="presParOf" srcId="{3D525719-FA19-404A-92B5-C8D9FEE19F3F}" destId="{EFC3228F-768C-E54A-8917-96A46B6E6359}" srcOrd="3" destOrd="0" presId="urn:microsoft.com/office/officeart/2008/layout/LinedList"/>
    <dgm:cxn modelId="{591E8B71-A646-9747-8646-2D76C7B87940}" type="presParOf" srcId="{EFC3228F-768C-E54A-8917-96A46B6E6359}" destId="{F11BBD1C-3836-B442-BB2B-32FDC6830CC6}" srcOrd="0" destOrd="0" presId="urn:microsoft.com/office/officeart/2008/layout/LinedList"/>
    <dgm:cxn modelId="{91FDC1EB-FA0D-2748-A7EB-71135DE28FBD}" type="presParOf" srcId="{EFC3228F-768C-E54A-8917-96A46B6E6359}" destId="{EA91AB1A-0C8A-DB49-BE41-05AEFFBF054C}" srcOrd="1" destOrd="0" presId="urn:microsoft.com/office/officeart/2008/layout/LinedList"/>
    <dgm:cxn modelId="{06764E71-0FA0-5E46-B31D-C314AF090706}" type="presParOf" srcId="{3D525719-FA19-404A-92B5-C8D9FEE19F3F}" destId="{63F09E14-DDE3-F64B-BD25-7AD484F412FE}" srcOrd="4" destOrd="0" presId="urn:microsoft.com/office/officeart/2008/layout/LinedList"/>
    <dgm:cxn modelId="{1A7A22FB-B46F-CD4A-8ECB-CC6E332E7B1B}" type="presParOf" srcId="{3D525719-FA19-404A-92B5-C8D9FEE19F3F}" destId="{52ABA1B8-F648-2C44-AC89-6513C631B2ED}" srcOrd="5" destOrd="0" presId="urn:microsoft.com/office/officeart/2008/layout/LinedList"/>
    <dgm:cxn modelId="{37538907-A364-284D-9E27-6D65D6C4EB44}" type="presParOf" srcId="{52ABA1B8-F648-2C44-AC89-6513C631B2ED}" destId="{6F575248-A0AA-B543-BFDE-E94751315511}" srcOrd="0" destOrd="0" presId="urn:microsoft.com/office/officeart/2008/layout/LinedList"/>
    <dgm:cxn modelId="{8850AD50-D094-DF48-BF80-58CE4F23062E}" type="presParOf" srcId="{52ABA1B8-F648-2C44-AC89-6513C631B2ED}" destId="{8BA4F16B-3EB2-054B-B6DF-56180F549A0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C09519-E73E-449B-8F11-FBEF3288CEB0}" type="doc">
      <dgm:prSet loTypeId="urn:microsoft.com/office/officeart/2005/8/layout/vList2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227E72DA-0732-491A-B7AE-053F59B788BD}">
      <dgm:prSet/>
      <dgm:spPr/>
      <dgm:t>
        <a:bodyPr/>
        <a:lstStyle/>
        <a:p>
          <a:r>
            <a:rPr lang="en-US"/>
            <a:t>Hydroelectricity</a:t>
          </a:r>
        </a:p>
      </dgm:t>
    </dgm:pt>
    <dgm:pt modelId="{F115F0E1-4E9D-4BE5-983A-E1BDCF48E50A}" type="parTrans" cxnId="{C3A5FEAB-97B2-4037-A429-D1C3034016A9}">
      <dgm:prSet/>
      <dgm:spPr/>
      <dgm:t>
        <a:bodyPr/>
        <a:lstStyle/>
        <a:p>
          <a:endParaRPr lang="en-US"/>
        </a:p>
      </dgm:t>
    </dgm:pt>
    <dgm:pt modelId="{10649A38-A880-4046-B59F-549AA55A8334}" type="sibTrans" cxnId="{C3A5FEAB-97B2-4037-A429-D1C3034016A9}">
      <dgm:prSet/>
      <dgm:spPr/>
      <dgm:t>
        <a:bodyPr/>
        <a:lstStyle/>
        <a:p>
          <a:endParaRPr lang="en-US"/>
        </a:p>
      </dgm:t>
    </dgm:pt>
    <dgm:pt modelId="{11DD0E65-49FB-44BA-A593-64827AF81BD0}">
      <dgm:prSet/>
      <dgm:spPr/>
      <dgm:t>
        <a:bodyPr/>
        <a:lstStyle/>
        <a:p>
          <a:r>
            <a:rPr lang="en-US" dirty="0"/>
            <a:t>Wind turbines</a:t>
          </a:r>
        </a:p>
      </dgm:t>
    </dgm:pt>
    <dgm:pt modelId="{6A575ECA-BFA2-4A54-81EC-D0A476FA7B93}" type="parTrans" cxnId="{63866AE1-0761-4E5A-B933-1D6ECC684E2B}">
      <dgm:prSet/>
      <dgm:spPr/>
      <dgm:t>
        <a:bodyPr/>
        <a:lstStyle/>
        <a:p>
          <a:endParaRPr lang="en-US"/>
        </a:p>
      </dgm:t>
    </dgm:pt>
    <dgm:pt modelId="{C4996D8C-89FD-4D22-9DEE-C87239997050}" type="sibTrans" cxnId="{63866AE1-0761-4E5A-B933-1D6ECC684E2B}">
      <dgm:prSet/>
      <dgm:spPr/>
      <dgm:t>
        <a:bodyPr/>
        <a:lstStyle/>
        <a:p>
          <a:endParaRPr lang="en-US"/>
        </a:p>
      </dgm:t>
    </dgm:pt>
    <dgm:pt modelId="{063C5AA4-14E2-4537-AF56-4CDFFB157623}">
      <dgm:prSet/>
      <dgm:spPr/>
      <dgm:t>
        <a:bodyPr/>
        <a:lstStyle/>
        <a:p>
          <a:r>
            <a:rPr lang="en-US"/>
            <a:t>Solar</a:t>
          </a:r>
        </a:p>
      </dgm:t>
    </dgm:pt>
    <dgm:pt modelId="{D7DCADAE-C614-4DE3-AA69-C85BB0444FD8}" type="parTrans" cxnId="{0664C878-2E31-41E9-B2DC-335C3C11A759}">
      <dgm:prSet/>
      <dgm:spPr/>
      <dgm:t>
        <a:bodyPr/>
        <a:lstStyle/>
        <a:p>
          <a:endParaRPr lang="en-US"/>
        </a:p>
      </dgm:t>
    </dgm:pt>
    <dgm:pt modelId="{7ACA14D8-B9EB-4710-BF28-C9C0EABE6098}" type="sibTrans" cxnId="{0664C878-2E31-41E9-B2DC-335C3C11A759}">
      <dgm:prSet/>
      <dgm:spPr/>
      <dgm:t>
        <a:bodyPr/>
        <a:lstStyle/>
        <a:p>
          <a:endParaRPr lang="en-US"/>
        </a:p>
      </dgm:t>
    </dgm:pt>
    <dgm:pt modelId="{2A1BE4D4-856F-43A4-8CCB-EB95608E376C}">
      <dgm:prSet/>
      <dgm:spPr/>
      <dgm:t>
        <a:bodyPr/>
        <a:lstStyle/>
        <a:p>
          <a:r>
            <a:rPr lang="en-US"/>
            <a:t>Biofuels</a:t>
          </a:r>
        </a:p>
      </dgm:t>
    </dgm:pt>
    <dgm:pt modelId="{07252378-409D-4257-BA80-C548060C3CE6}" type="parTrans" cxnId="{6966BB8B-52AE-4E8E-BB0B-62622B6C198E}">
      <dgm:prSet/>
      <dgm:spPr/>
      <dgm:t>
        <a:bodyPr/>
        <a:lstStyle/>
        <a:p>
          <a:endParaRPr lang="en-US"/>
        </a:p>
      </dgm:t>
    </dgm:pt>
    <dgm:pt modelId="{B1795A48-7A32-4073-BBB7-9615FD25D615}" type="sibTrans" cxnId="{6966BB8B-52AE-4E8E-BB0B-62622B6C198E}">
      <dgm:prSet/>
      <dgm:spPr/>
      <dgm:t>
        <a:bodyPr/>
        <a:lstStyle/>
        <a:p>
          <a:endParaRPr lang="en-US"/>
        </a:p>
      </dgm:t>
    </dgm:pt>
    <dgm:pt modelId="{AAF60357-6445-DB4C-9572-43C7A2CAB2F4}">
      <dgm:prSet/>
      <dgm:spPr/>
      <dgm:t>
        <a:bodyPr/>
        <a:lstStyle/>
        <a:p>
          <a:r>
            <a:rPr lang="en-US" dirty="0" smtClean="0"/>
            <a:t>Geothermal</a:t>
          </a:r>
          <a:endParaRPr lang="en-US" dirty="0"/>
        </a:p>
      </dgm:t>
    </dgm:pt>
    <dgm:pt modelId="{1245E056-B892-B445-94D9-FC416C60213A}" type="parTrans" cxnId="{BBB1255A-E302-D14A-B7BB-5B2D2A85CC55}">
      <dgm:prSet/>
      <dgm:spPr/>
      <dgm:t>
        <a:bodyPr/>
        <a:lstStyle/>
        <a:p>
          <a:endParaRPr lang="en-US"/>
        </a:p>
      </dgm:t>
    </dgm:pt>
    <dgm:pt modelId="{115CB965-9527-1048-9E70-75B9577A779A}" type="sibTrans" cxnId="{BBB1255A-E302-D14A-B7BB-5B2D2A85CC55}">
      <dgm:prSet/>
      <dgm:spPr/>
      <dgm:t>
        <a:bodyPr/>
        <a:lstStyle/>
        <a:p>
          <a:endParaRPr lang="en-US"/>
        </a:p>
      </dgm:t>
    </dgm:pt>
    <dgm:pt modelId="{F5E89DEE-CB89-8B49-BBCB-86C8CFB38E09}">
      <dgm:prSet/>
      <dgm:spPr/>
      <dgm:t>
        <a:bodyPr/>
        <a:lstStyle/>
        <a:p>
          <a:r>
            <a:rPr lang="en-US" dirty="0" smtClean="0"/>
            <a:t>Tidal</a:t>
          </a:r>
          <a:endParaRPr lang="en-US" dirty="0"/>
        </a:p>
      </dgm:t>
    </dgm:pt>
    <dgm:pt modelId="{7489B3DE-E235-B145-BD13-9632162F687F}" type="parTrans" cxnId="{7690FBBB-277B-0541-AEA5-1A2DE73836DD}">
      <dgm:prSet/>
      <dgm:spPr/>
    </dgm:pt>
    <dgm:pt modelId="{32F79673-9123-F54E-8156-0A7EA358AB43}" type="sibTrans" cxnId="{7690FBBB-277B-0541-AEA5-1A2DE73836DD}">
      <dgm:prSet/>
      <dgm:spPr/>
    </dgm:pt>
    <dgm:pt modelId="{FD2AD53D-4F5B-DF4C-9005-6DF248A8108F}" type="pres">
      <dgm:prSet presAssocID="{0FC09519-E73E-449B-8F11-FBEF3288CEB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A62BC96-77F3-3341-8017-7BB726356CBE}" type="pres">
      <dgm:prSet presAssocID="{227E72DA-0732-491A-B7AE-053F59B788BD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5EC298-34DC-FC4C-A712-7D7B05C92CE5}" type="pres">
      <dgm:prSet presAssocID="{10649A38-A880-4046-B59F-549AA55A8334}" presName="spacer" presStyleCnt="0"/>
      <dgm:spPr/>
      <dgm:t>
        <a:bodyPr/>
        <a:lstStyle/>
        <a:p>
          <a:endParaRPr lang="en-US"/>
        </a:p>
      </dgm:t>
    </dgm:pt>
    <dgm:pt modelId="{01E041F7-D64C-7646-B61B-DEB815AEBF4F}" type="pres">
      <dgm:prSet presAssocID="{11DD0E65-49FB-44BA-A593-64827AF81BD0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0C1F58-1B2F-2A48-B74F-5C658396BC04}" type="pres">
      <dgm:prSet presAssocID="{C4996D8C-89FD-4D22-9DEE-C87239997050}" presName="spacer" presStyleCnt="0"/>
      <dgm:spPr/>
      <dgm:t>
        <a:bodyPr/>
        <a:lstStyle/>
        <a:p>
          <a:endParaRPr lang="en-US"/>
        </a:p>
      </dgm:t>
    </dgm:pt>
    <dgm:pt modelId="{6238528B-F980-3546-ABA1-E592BD247DE2}" type="pres">
      <dgm:prSet presAssocID="{063C5AA4-14E2-4537-AF56-4CDFFB157623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DA2F4D-EDDB-424E-B335-1D20CD1BCD3B}" type="pres">
      <dgm:prSet presAssocID="{7ACA14D8-B9EB-4710-BF28-C9C0EABE6098}" presName="spacer" presStyleCnt="0"/>
      <dgm:spPr/>
      <dgm:t>
        <a:bodyPr/>
        <a:lstStyle/>
        <a:p>
          <a:endParaRPr lang="en-US"/>
        </a:p>
      </dgm:t>
    </dgm:pt>
    <dgm:pt modelId="{6CCB58DE-1FD6-6D44-A6CE-FB7FCED70936}" type="pres">
      <dgm:prSet presAssocID="{2A1BE4D4-856F-43A4-8CCB-EB95608E376C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5922E3-FA50-8849-9E02-727EF3518251}" type="pres">
      <dgm:prSet presAssocID="{B1795A48-7A32-4073-BBB7-9615FD25D615}" presName="spacer" presStyleCnt="0"/>
      <dgm:spPr/>
      <dgm:t>
        <a:bodyPr/>
        <a:lstStyle/>
        <a:p>
          <a:endParaRPr lang="en-US"/>
        </a:p>
      </dgm:t>
    </dgm:pt>
    <dgm:pt modelId="{D19F38F0-8826-954D-8EC8-A1B1A7A56F65}" type="pres">
      <dgm:prSet presAssocID="{AAF60357-6445-DB4C-9572-43C7A2CAB2F4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575F0A-8DB1-8548-9F68-9D31BE7795F7}" type="pres">
      <dgm:prSet presAssocID="{115CB965-9527-1048-9E70-75B9577A779A}" presName="spacer" presStyleCnt="0"/>
      <dgm:spPr/>
    </dgm:pt>
    <dgm:pt modelId="{F4A56AB5-E261-B34B-8D75-91407E67D13E}" type="pres">
      <dgm:prSet presAssocID="{F5E89DEE-CB89-8B49-BBCB-86C8CFB38E09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BB1255A-E302-D14A-B7BB-5B2D2A85CC55}" srcId="{0FC09519-E73E-449B-8F11-FBEF3288CEB0}" destId="{AAF60357-6445-DB4C-9572-43C7A2CAB2F4}" srcOrd="4" destOrd="0" parTransId="{1245E056-B892-B445-94D9-FC416C60213A}" sibTransId="{115CB965-9527-1048-9E70-75B9577A779A}"/>
    <dgm:cxn modelId="{8690A8EA-19B1-D84C-AD64-EFC138E19463}" type="presOf" srcId="{0FC09519-E73E-449B-8F11-FBEF3288CEB0}" destId="{FD2AD53D-4F5B-DF4C-9005-6DF248A8108F}" srcOrd="0" destOrd="0" presId="urn:microsoft.com/office/officeart/2005/8/layout/vList2"/>
    <dgm:cxn modelId="{F775430D-267C-904B-A9BA-3EAF3EAD9E85}" type="presOf" srcId="{F5E89DEE-CB89-8B49-BBCB-86C8CFB38E09}" destId="{F4A56AB5-E261-B34B-8D75-91407E67D13E}" srcOrd="0" destOrd="0" presId="urn:microsoft.com/office/officeart/2005/8/layout/vList2"/>
    <dgm:cxn modelId="{7690FBBB-277B-0541-AEA5-1A2DE73836DD}" srcId="{0FC09519-E73E-449B-8F11-FBEF3288CEB0}" destId="{F5E89DEE-CB89-8B49-BBCB-86C8CFB38E09}" srcOrd="5" destOrd="0" parTransId="{7489B3DE-E235-B145-BD13-9632162F687F}" sibTransId="{32F79673-9123-F54E-8156-0A7EA358AB43}"/>
    <dgm:cxn modelId="{A44A1142-AFD8-164E-9A29-F3D7017276AA}" type="presOf" srcId="{11DD0E65-49FB-44BA-A593-64827AF81BD0}" destId="{01E041F7-D64C-7646-B61B-DEB815AEBF4F}" srcOrd="0" destOrd="0" presId="urn:microsoft.com/office/officeart/2005/8/layout/vList2"/>
    <dgm:cxn modelId="{C3A5FEAB-97B2-4037-A429-D1C3034016A9}" srcId="{0FC09519-E73E-449B-8F11-FBEF3288CEB0}" destId="{227E72DA-0732-491A-B7AE-053F59B788BD}" srcOrd="0" destOrd="0" parTransId="{F115F0E1-4E9D-4BE5-983A-E1BDCF48E50A}" sibTransId="{10649A38-A880-4046-B59F-549AA55A8334}"/>
    <dgm:cxn modelId="{63866AE1-0761-4E5A-B933-1D6ECC684E2B}" srcId="{0FC09519-E73E-449B-8F11-FBEF3288CEB0}" destId="{11DD0E65-49FB-44BA-A593-64827AF81BD0}" srcOrd="1" destOrd="0" parTransId="{6A575ECA-BFA2-4A54-81EC-D0A476FA7B93}" sibTransId="{C4996D8C-89FD-4D22-9DEE-C87239997050}"/>
    <dgm:cxn modelId="{D449692C-F1DB-7540-8223-039077596642}" type="presOf" srcId="{227E72DA-0732-491A-B7AE-053F59B788BD}" destId="{8A62BC96-77F3-3341-8017-7BB726356CBE}" srcOrd="0" destOrd="0" presId="urn:microsoft.com/office/officeart/2005/8/layout/vList2"/>
    <dgm:cxn modelId="{6966BB8B-52AE-4E8E-BB0B-62622B6C198E}" srcId="{0FC09519-E73E-449B-8F11-FBEF3288CEB0}" destId="{2A1BE4D4-856F-43A4-8CCB-EB95608E376C}" srcOrd="3" destOrd="0" parTransId="{07252378-409D-4257-BA80-C548060C3CE6}" sibTransId="{B1795A48-7A32-4073-BBB7-9615FD25D615}"/>
    <dgm:cxn modelId="{928661A0-E8A0-7643-8134-FFE02A9CBD0A}" type="presOf" srcId="{AAF60357-6445-DB4C-9572-43C7A2CAB2F4}" destId="{D19F38F0-8826-954D-8EC8-A1B1A7A56F65}" srcOrd="0" destOrd="0" presId="urn:microsoft.com/office/officeart/2005/8/layout/vList2"/>
    <dgm:cxn modelId="{BEE0F0BA-F2CD-8C4C-8EB7-EFF3E0CCA2CB}" type="presOf" srcId="{2A1BE4D4-856F-43A4-8CCB-EB95608E376C}" destId="{6CCB58DE-1FD6-6D44-A6CE-FB7FCED70936}" srcOrd="0" destOrd="0" presId="urn:microsoft.com/office/officeart/2005/8/layout/vList2"/>
    <dgm:cxn modelId="{0664C878-2E31-41E9-B2DC-335C3C11A759}" srcId="{0FC09519-E73E-449B-8F11-FBEF3288CEB0}" destId="{063C5AA4-14E2-4537-AF56-4CDFFB157623}" srcOrd="2" destOrd="0" parTransId="{D7DCADAE-C614-4DE3-AA69-C85BB0444FD8}" sibTransId="{7ACA14D8-B9EB-4710-BF28-C9C0EABE6098}"/>
    <dgm:cxn modelId="{F2E2C85F-A425-EC4C-ADB1-002B2A7246DF}" type="presOf" srcId="{063C5AA4-14E2-4537-AF56-4CDFFB157623}" destId="{6238528B-F980-3546-ABA1-E592BD247DE2}" srcOrd="0" destOrd="0" presId="urn:microsoft.com/office/officeart/2005/8/layout/vList2"/>
    <dgm:cxn modelId="{3F036CDE-8A31-144C-A7B1-E13216320B57}" type="presParOf" srcId="{FD2AD53D-4F5B-DF4C-9005-6DF248A8108F}" destId="{8A62BC96-77F3-3341-8017-7BB726356CBE}" srcOrd="0" destOrd="0" presId="urn:microsoft.com/office/officeart/2005/8/layout/vList2"/>
    <dgm:cxn modelId="{8C6744B9-7DD6-8D40-86AF-17B4F6A52E23}" type="presParOf" srcId="{FD2AD53D-4F5B-DF4C-9005-6DF248A8108F}" destId="{5D5EC298-34DC-FC4C-A712-7D7B05C92CE5}" srcOrd="1" destOrd="0" presId="urn:microsoft.com/office/officeart/2005/8/layout/vList2"/>
    <dgm:cxn modelId="{C144245D-AA1A-F744-BDFC-B7AA3CA0B6E6}" type="presParOf" srcId="{FD2AD53D-4F5B-DF4C-9005-6DF248A8108F}" destId="{01E041F7-D64C-7646-B61B-DEB815AEBF4F}" srcOrd="2" destOrd="0" presId="urn:microsoft.com/office/officeart/2005/8/layout/vList2"/>
    <dgm:cxn modelId="{6440B26A-3E5E-0F4F-B35F-8DD26F21CF4D}" type="presParOf" srcId="{FD2AD53D-4F5B-DF4C-9005-6DF248A8108F}" destId="{7E0C1F58-1B2F-2A48-B74F-5C658396BC04}" srcOrd="3" destOrd="0" presId="urn:microsoft.com/office/officeart/2005/8/layout/vList2"/>
    <dgm:cxn modelId="{1A618AEA-B788-D743-8F33-F8874156424E}" type="presParOf" srcId="{FD2AD53D-4F5B-DF4C-9005-6DF248A8108F}" destId="{6238528B-F980-3546-ABA1-E592BD247DE2}" srcOrd="4" destOrd="0" presId="urn:microsoft.com/office/officeart/2005/8/layout/vList2"/>
    <dgm:cxn modelId="{C4FA9312-1830-0842-B579-CF464561BF84}" type="presParOf" srcId="{FD2AD53D-4F5B-DF4C-9005-6DF248A8108F}" destId="{3EDA2F4D-EDDB-424E-B335-1D20CD1BCD3B}" srcOrd="5" destOrd="0" presId="urn:microsoft.com/office/officeart/2005/8/layout/vList2"/>
    <dgm:cxn modelId="{C3C19F79-C8DC-6246-8292-8F7504E30167}" type="presParOf" srcId="{FD2AD53D-4F5B-DF4C-9005-6DF248A8108F}" destId="{6CCB58DE-1FD6-6D44-A6CE-FB7FCED70936}" srcOrd="6" destOrd="0" presId="urn:microsoft.com/office/officeart/2005/8/layout/vList2"/>
    <dgm:cxn modelId="{7341B6DC-87E8-1E49-8E96-D82172F177C8}" type="presParOf" srcId="{FD2AD53D-4F5B-DF4C-9005-6DF248A8108F}" destId="{D55922E3-FA50-8849-9E02-727EF3518251}" srcOrd="7" destOrd="0" presId="urn:microsoft.com/office/officeart/2005/8/layout/vList2"/>
    <dgm:cxn modelId="{90D74223-76E8-464F-8D77-89BCF26202DE}" type="presParOf" srcId="{FD2AD53D-4F5B-DF4C-9005-6DF248A8108F}" destId="{D19F38F0-8826-954D-8EC8-A1B1A7A56F65}" srcOrd="8" destOrd="0" presId="urn:microsoft.com/office/officeart/2005/8/layout/vList2"/>
    <dgm:cxn modelId="{14B1A405-3CC9-F844-8FBA-DB9B2F3DCE0A}" type="presParOf" srcId="{FD2AD53D-4F5B-DF4C-9005-6DF248A8108F}" destId="{4A575F0A-8DB1-8548-9F68-9D31BE7795F7}" srcOrd="9" destOrd="0" presId="urn:microsoft.com/office/officeart/2005/8/layout/vList2"/>
    <dgm:cxn modelId="{A85A1295-62D4-A349-8B34-BF6BE46C1D22}" type="presParOf" srcId="{FD2AD53D-4F5B-DF4C-9005-6DF248A8108F}" destId="{F4A56AB5-E261-B34B-8D75-91407E67D13E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DAE8E0-052E-B54A-84D1-D0A224E5BA48}">
      <dsp:nvSpPr>
        <dsp:cNvPr id="0" name=""/>
        <dsp:cNvSpPr/>
      </dsp:nvSpPr>
      <dsp:spPr>
        <a:xfrm>
          <a:off x="0" y="2720"/>
          <a:ext cx="6089650" cy="0"/>
        </a:xfrm>
        <a:prstGeom prst="lin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4B59814-F03C-CA4D-802A-FF79799E457F}">
      <dsp:nvSpPr>
        <dsp:cNvPr id="0" name=""/>
        <dsp:cNvSpPr/>
      </dsp:nvSpPr>
      <dsp:spPr>
        <a:xfrm>
          <a:off x="0" y="2720"/>
          <a:ext cx="6089650" cy="1855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/>
            <a:t>Minimal greenhouse gas emissions.</a:t>
          </a:r>
        </a:p>
      </dsp:txBody>
      <dsp:txXfrm>
        <a:off x="0" y="2720"/>
        <a:ext cx="6089650" cy="1855561"/>
      </dsp:txXfrm>
    </dsp:sp>
    <dsp:sp modelId="{53025F11-F04C-344B-96CC-8C2CC07752CF}">
      <dsp:nvSpPr>
        <dsp:cNvPr id="0" name=""/>
        <dsp:cNvSpPr/>
      </dsp:nvSpPr>
      <dsp:spPr>
        <a:xfrm>
          <a:off x="0" y="1858281"/>
          <a:ext cx="6089650" cy="0"/>
        </a:xfrm>
        <a:prstGeom prst="line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11BBD1C-3836-B442-BB2B-32FDC6830CC6}">
      <dsp:nvSpPr>
        <dsp:cNvPr id="0" name=""/>
        <dsp:cNvSpPr/>
      </dsp:nvSpPr>
      <dsp:spPr>
        <a:xfrm>
          <a:off x="0" y="1858281"/>
          <a:ext cx="6089650" cy="1855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/>
            <a:t>Uranium fuel is relatively low cost and global reserves of 200yrs (Australia, Canada &amp; Kazakhstan major sources).</a:t>
          </a:r>
        </a:p>
      </dsp:txBody>
      <dsp:txXfrm>
        <a:off x="0" y="1858281"/>
        <a:ext cx="6089650" cy="1855561"/>
      </dsp:txXfrm>
    </dsp:sp>
    <dsp:sp modelId="{63F09E14-DDE3-F64B-BD25-7AD484F412FE}">
      <dsp:nvSpPr>
        <dsp:cNvPr id="0" name=""/>
        <dsp:cNvSpPr/>
      </dsp:nvSpPr>
      <dsp:spPr>
        <a:xfrm>
          <a:off x="0" y="3713843"/>
          <a:ext cx="6089650" cy="0"/>
        </a:xfrm>
        <a:prstGeom prst="line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F575248-A0AA-B543-BFDE-E94751315511}">
      <dsp:nvSpPr>
        <dsp:cNvPr id="0" name=""/>
        <dsp:cNvSpPr/>
      </dsp:nvSpPr>
      <dsp:spPr>
        <a:xfrm>
          <a:off x="0" y="3713843"/>
          <a:ext cx="6089650" cy="1855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/>
            <a:t>Can produce power in any weather / climate</a:t>
          </a:r>
        </a:p>
      </dsp:txBody>
      <dsp:txXfrm>
        <a:off x="0" y="3713843"/>
        <a:ext cx="6089650" cy="18555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62BC96-77F3-3341-8017-7BB726356CBE}">
      <dsp:nvSpPr>
        <dsp:cNvPr id="0" name=""/>
        <dsp:cNvSpPr/>
      </dsp:nvSpPr>
      <dsp:spPr>
        <a:xfrm>
          <a:off x="0" y="15637"/>
          <a:ext cx="6269038" cy="839474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/>
            <a:t>Hydroelectricity</a:t>
          </a:r>
        </a:p>
      </dsp:txBody>
      <dsp:txXfrm>
        <a:off x="40980" y="56617"/>
        <a:ext cx="6187078" cy="757514"/>
      </dsp:txXfrm>
    </dsp:sp>
    <dsp:sp modelId="{01E041F7-D64C-7646-B61B-DEB815AEBF4F}">
      <dsp:nvSpPr>
        <dsp:cNvPr id="0" name=""/>
        <dsp:cNvSpPr/>
      </dsp:nvSpPr>
      <dsp:spPr>
        <a:xfrm>
          <a:off x="0" y="955912"/>
          <a:ext cx="6269038" cy="839474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/>
            <a:t>Wind turbines</a:t>
          </a:r>
        </a:p>
      </dsp:txBody>
      <dsp:txXfrm>
        <a:off x="40980" y="996892"/>
        <a:ext cx="6187078" cy="757514"/>
      </dsp:txXfrm>
    </dsp:sp>
    <dsp:sp modelId="{6238528B-F980-3546-ABA1-E592BD247DE2}">
      <dsp:nvSpPr>
        <dsp:cNvPr id="0" name=""/>
        <dsp:cNvSpPr/>
      </dsp:nvSpPr>
      <dsp:spPr>
        <a:xfrm>
          <a:off x="0" y="1896187"/>
          <a:ext cx="6269038" cy="839474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/>
            <a:t>Solar</a:t>
          </a:r>
        </a:p>
      </dsp:txBody>
      <dsp:txXfrm>
        <a:off x="40980" y="1937167"/>
        <a:ext cx="6187078" cy="757514"/>
      </dsp:txXfrm>
    </dsp:sp>
    <dsp:sp modelId="{6CCB58DE-1FD6-6D44-A6CE-FB7FCED70936}">
      <dsp:nvSpPr>
        <dsp:cNvPr id="0" name=""/>
        <dsp:cNvSpPr/>
      </dsp:nvSpPr>
      <dsp:spPr>
        <a:xfrm>
          <a:off x="0" y="2836462"/>
          <a:ext cx="6269038" cy="839474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/>
            <a:t>Biofuels</a:t>
          </a:r>
        </a:p>
      </dsp:txBody>
      <dsp:txXfrm>
        <a:off x="40980" y="2877442"/>
        <a:ext cx="6187078" cy="757514"/>
      </dsp:txXfrm>
    </dsp:sp>
    <dsp:sp modelId="{D19F38F0-8826-954D-8EC8-A1B1A7A56F65}">
      <dsp:nvSpPr>
        <dsp:cNvPr id="0" name=""/>
        <dsp:cNvSpPr/>
      </dsp:nvSpPr>
      <dsp:spPr>
        <a:xfrm>
          <a:off x="0" y="3776737"/>
          <a:ext cx="6269038" cy="839474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Geothermal</a:t>
          </a:r>
          <a:endParaRPr lang="en-US" sz="3500" kern="1200" dirty="0"/>
        </a:p>
      </dsp:txBody>
      <dsp:txXfrm>
        <a:off x="40980" y="3817717"/>
        <a:ext cx="6187078" cy="757514"/>
      </dsp:txXfrm>
    </dsp:sp>
    <dsp:sp modelId="{F4A56AB5-E261-B34B-8D75-91407E67D13E}">
      <dsp:nvSpPr>
        <dsp:cNvPr id="0" name=""/>
        <dsp:cNvSpPr/>
      </dsp:nvSpPr>
      <dsp:spPr>
        <a:xfrm>
          <a:off x="0" y="4717012"/>
          <a:ext cx="6269038" cy="839474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Tidal</a:t>
          </a:r>
          <a:endParaRPr lang="en-US" sz="3500" kern="1200" dirty="0"/>
        </a:p>
      </dsp:txBody>
      <dsp:txXfrm>
        <a:off x="40980" y="4757992"/>
        <a:ext cx="6187078" cy="7575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2D9BF3-D4EA-A94F-8BC8-DB6CD568B8D9}" type="datetimeFigureOut">
              <a:rPr lang="en-US" smtClean="0"/>
              <a:t>2/7/18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E4D6BF-7531-5543-86FD-6121DD543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39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1B2A8-079B-3E4F-8BD2-E1DFCD465D91}" type="datetimeFigureOut">
              <a:rPr lang="en-US" smtClean="0"/>
              <a:t>2/7/18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1A233-D21E-C742-BAC6-1D7FB5998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019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1B2A8-079B-3E4F-8BD2-E1DFCD465D91}" type="datetimeFigureOut">
              <a:rPr lang="en-US" smtClean="0"/>
              <a:t>2/7/18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1A233-D21E-C742-BAC6-1D7FB5998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10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1B2A8-079B-3E4F-8BD2-E1DFCD465D91}" type="datetimeFigureOut">
              <a:rPr lang="en-US" smtClean="0"/>
              <a:t>2/7/18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1A233-D21E-C742-BAC6-1D7FB5998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822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1B2A8-079B-3E4F-8BD2-E1DFCD465D91}" type="datetimeFigureOut">
              <a:rPr lang="en-US" smtClean="0"/>
              <a:t>2/7/18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1A233-D21E-C742-BAC6-1D7FB5998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600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1B2A8-079B-3E4F-8BD2-E1DFCD465D91}" type="datetimeFigureOut">
              <a:rPr lang="en-US" smtClean="0"/>
              <a:t>2/7/18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1A233-D21E-C742-BAC6-1D7FB5998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73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1B2A8-079B-3E4F-8BD2-E1DFCD465D91}" type="datetimeFigureOut">
              <a:rPr lang="en-US" smtClean="0"/>
              <a:t>2/7/18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1A233-D21E-C742-BAC6-1D7FB5998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845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1B2A8-079B-3E4F-8BD2-E1DFCD465D91}" type="datetimeFigureOut">
              <a:rPr lang="en-US" smtClean="0"/>
              <a:t>2/7/18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1A233-D21E-C742-BAC6-1D7FB5998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053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1B2A8-079B-3E4F-8BD2-E1DFCD465D91}" type="datetimeFigureOut">
              <a:rPr lang="en-US" smtClean="0"/>
              <a:t>2/7/18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1A233-D21E-C742-BAC6-1D7FB5998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151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1B2A8-079B-3E4F-8BD2-E1DFCD465D91}" type="datetimeFigureOut">
              <a:rPr lang="en-US" smtClean="0"/>
              <a:t>2/7/18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1A233-D21E-C742-BAC6-1D7FB5998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19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1B2A8-079B-3E4F-8BD2-E1DFCD465D91}" type="datetimeFigureOut">
              <a:rPr lang="en-US" smtClean="0"/>
              <a:t>2/7/18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1A233-D21E-C742-BAC6-1D7FB5998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024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1B2A8-079B-3E4F-8BD2-E1DFCD465D91}" type="datetimeFigureOut">
              <a:rPr lang="en-US" smtClean="0"/>
              <a:t>2/7/18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1A233-D21E-C742-BAC6-1D7FB5998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55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1B2A8-079B-3E4F-8BD2-E1DFCD465D91}" type="datetimeFigureOut">
              <a:rPr lang="en-US" smtClean="0"/>
              <a:t>2/7/18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1A233-D21E-C742-BAC6-1D7FB5998E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1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Energy resources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3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522514"/>
            <a:ext cx="6781800" cy="577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E95D989-81FA-4BAD-9AD5-E46CEDA91B3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3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56189E5-8A3E-4CFD-B71B-CCD0F8495E5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3" y="0"/>
            <a:ext cx="142074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11161"/>
            <a:ext cx="3335594" cy="540337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Benefits of nuclear power</a:t>
            </a:r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1750645"/>
              </p:ext>
            </p:extLst>
          </p:nvPr>
        </p:nvGraphicFramePr>
        <p:xfrm>
          <a:off x="5459413" y="642938"/>
          <a:ext cx="6089650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2895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4577" r="-2" b="-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A7F400EE-A8A5-48AF-B4D6-291B52C6F0B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>
            <a:solidFill>
              <a:srgbClr val="744C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Problems of nuclear power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5431" y="2438400"/>
            <a:ext cx="6907914" cy="3785419"/>
          </a:xfrm>
        </p:spPr>
        <p:txBody>
          <a:bodyPr>
            <a:noAutofit/>
          </a:bodyPr>
          <a:lstStyle/>
          <a:p>
            <a:r>
              <a:rPr lang="en-US" dirty="0"/>
              <a:t>Toxic radioactive waste needs safe disposal/storage.</a:t>
            </a:r>
          </a:p>
          <a:p>
            <a:r>
              <a:rPr lang="en-US" dirty="0"/>
              <a:t>Nuclear accidents. Three Mile Island (USA 1979), Chernobyl (Ukraine 1986) &amp; Fukushima (Japan 2011).</a:t>
            </a:r>
          </a:p>
          <a:p>
            <a:r>
              <a:rPr lang="en-US" dirty="0"/>
              <a:t>Expensive to construct. New UK plant will cost at least $50b.</a:t>
            </a:r>
          </a:p>
          <a:p>
            <a:r>
              <a:rPr lang="en-US" dirty="0"/>
              <a:t>Security risk </a:t>
            </a:r>
            <a:r>
              <a:rPr lang="mr-IN" dirty="0"/>
              <a:t>–</a:t>
            </a:r>
            <a:r>
              <a:rPr lang="en-US" dirty="0"/>
              <a:t> Terrorism and theft to make nuclear weapons both possible.</a:t>
            </a:r>
          </a:p>
        </p:txBody>
      </p:sp>
    </p:spTree>
    <p:extLst>
      <p:ext uri="{BB962C8B-B14F-4D97-AF65-F5344CB8AC3E}">
        <p14:creationId xmlns:p14="http://schemas.microsoft.com/office/powerpoint/2010/main" val="52478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08E89D5E-1885-4160-AC77-CC471DD1D0D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550D2BD1-98F9-412D-905B-3A843EF4078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277" y="712269"/>
            <a:ext cx="3370998" cy="550226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Renewable energy</a:t>
            </a:r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886708"/>
              </p:ext>
            </p:extLst>
          </p:nvPr>
        </p:nvGraphicFramePr>
        <p:xfrm>
          <a:off x="5280025" y="642938"/>
          <a:ext cx="6269038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5917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6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="" xmlns:a16="http://schemas.microsoft.com/office/drawing/2014/main" id="{3CD9DF72-87A3-404E-A828-84CBF11A830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20E3A342-4D61-4E3F-AF90-1AB42AEB96C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600"/>
              <a:t>Hydroelectricity (HEP)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/>
              <a:t>Major users </a:t>
            </a:r>
            <a:r>
              <a:rPr lang="mr-IN" sz="1800"/>
              <a:t>–</a:t>
            </a:r>
            <a:r>
              <a:rPr lang="en-US" sz="1800"/>
              <a:t> New Zealand, Paraguay, Nepal</a:t>
            </a:r>
          </a:p>
          <a:p>
            <a:pPr marL="0" indent="0">
              <a:buNone/>
            </a:pPr>
            <a:endParaRPr lang="en-US" sz="1800"/>
          </a:p>
          <a:p>
            <a:pPr marL="0" indent="0">
              <a:buNone/>
            </a:pPr>
            <a:r>
              <a:rPr lang="en-US" sz="1800"/>
              <a:t>Requirements:</a:t>
            </a:r>
          </a:p>
          <a:p>
            <a:pPr marL="514350" indent="-514350">
              <a:buAutoNum type="arabicPeriod"/>
            </a:pPr>
            <a:r>
              <a:rPr lang="en-US" sz="1800"/>
              <a:t>reliable supply of rain or flowing water.</a:t>
            </a:r>
          </a:p>
          <a:p>
            <a:pPr marL="514350" indent="-514350">
              <a:buAutoNum type="arabicPeriod"/>
            </a:pPr>
            <a:r>
              <a:rPr lang="en-US" sz="1800"/>
              <a:t>Relief that allows dam construction.</a:t>
            </a:r>
          </a:p>
          <a:p>
            <a:pPr marL="514350" indent="-514350">
              <a:buAutoNum type="arabicPeriod"/>
            </a:pPr>
            <a:r>
              <a:rPr lang="en-US" sz="1800"/>
              <a:t>Financial resources to construct a dam and turbines.</a:t>
            </a:r>
          </a:p>
        </p:txBody>
      </p:sp>
    </p:spTree>
    <p:extLst>
      <p:ext uri="{BB962C8B-B14F-4D97-AF65-F5344CB8AC3E}">
        <p14:creationId xmlns:p14="http://schemas.microsoft.com/office/powerpoint/2010/main" val="399519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82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067" y="643467"/>
            <a:ext cx="65158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2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944" r="17618" b="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US" dirty="0"/>
              <a:t>HEP: Environmental impacts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321" y="2575034"/>
            <a:ext cx="5454534" cy="34622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Loss of land </a:t>
            </a:r>
            <a:r>
              <a:rPr lang="en-US" sz="3200" dirty="0"/>
              <a:t>- valleys flooded as reservoirs fill</a:t>
            </a:r>
            <a:r>
              <a:rPr lang="en-US" sz="3200" dirty="0" smtClean="0"/>
              <a:t>.</a:t>
            </a:r>
          </a:p>
          <a:p>
            <a:pPr marL="0" indent="0">
              <a:buNone/>
            </a:pPr>
            <a:r>
              <a:rPr lang="en-US" sz="3200" b="1" dirty="0" smtClean="0"/>
              <a:t>Forced migration </a:t>
            </a:r>
            <a:r>
              <a:rPr lang="mr-IN" sz="3200" dirty="0" smtClean="0"/>
              <a:t>–</a:t>
            </a:r>
            <a:r>
              <a:rPr lang="en-US" sz="3200" dirty="0" smtClean="0"/>
              <a:t> people move as settlements flood.</a:t>
            </a:r>
            <a:endParaRPr lang="en-US" sz="3200" dirty="0"/>
          </a:p>
          <a:p>
            <a:pPr marL="0" indent="0">
              <a:buNone/>
            </a:pPr>
            <a:r>
              <a:rPr lang="en-US" sz="3200" b="1" dirty="0"/>
              <a:t>Tremors &amp; earthquakes </a:t>
            </a:r>
            <a:r>
              <a:rPr lang="mr-IN" sz="3200" dirty="0"/>
              <a:t>–</a:t>
            </a:r>
            <a:r>
              <a:rPr lang="en-US" sz="3200" dirty="0"/>
              <a:t> Weight of water in reservoirs</a:t>
            </a:r>
            <a:r>
              <a:rPr lang="en-US" sz="32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393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151" r="18807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US" dirty="0"/>
              <a:t>HEP Environmental impacts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Silting behind dams </a:t>
            </a:r>
            <a:r>
              <a:rPr lang="mr-IN" sz="3200" dirty="0"/>
              <a:t>–</a:t>
            </a:r>
            <a:r>
              <a:rPr lang="en-US" sz="3200" dirty="0"/>
              <a:t> reduces efficiency of power generation.</a:t>
            </a:r>
          </a:p>
          <a:p>
            <a:pPr marL="0" indent="0">
              <a:buNone/>
            </a:pPr>
            <a:r>
              <a:rPr lang="en-US" sz="3200" b="1" dirty="0"/>
              <a:t>Loss of sediments </a:t>
            </a:r>
            <a:r>
              <a:rPr lang="en-US" sz="3200" dirty="0"/>
              <a:t>down-river </a:t>
            </a:r>
            <a:r>
              <a:rPr lang="mr-IN" sz="3200" dirty="0"/>
              <a:t>–</a:t>
            </a:r>
            <a:r>
              <a:rPr lang="en-US" sz="3200" dirty="0"/>
              <a:t> reduces farm productivity</a:t>
            </a:r>
          </a:p>
          <a:p>
            <a:pPr marL="0" indent="0">
              <a:buNone/>
            </a:pPr>
            <a:r>
              <a:rPr lang="en-US" sz="3200" b="1" dirty="0"/>
              <a:t>Loss/change of habitats </a:t>
            </a:r>
            <a:r>
              <a:rPr lang="en-US" sz="3200" dirty="0"/>
              <a:t>for wildlife.</a:t>
            </a:r>
          </a:p>
        </p:txBody>
      </p:sp>
    </p:spTree>
    <p:extLst>
      <p:ext uri="{BB962C8B-B14F-4D97-AF65-F5344CB8AC3E}">
        <p14:creationId xmlns:p14="http://schemas.microsoft.com/office/powerpoint/2010/main" val="264791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6" r="-2" b="-2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en-US" dirty="0"/>
              <a:t>Wind turbines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 smtClean="0"/>
              <a:t>Requires locations with regular wind (hill-tops or coastal/off-shore).</a:t>
            </a:r>
          </a:p>
          <a:p>
            <a:pPr marL="0" indent="0">
              <a:buNone/>
            </a:pPr>
            <a:endParaRPr lang="en-US" sz="3200" dirty="0" smtClean="0"/>
          </a:p>
          <a:p>
            <a:pPr marL="0" indent="0">
              <a:buNone/>
            </a:pPr>
            <a:r>
              <a:rPr lang="en-US" sz="3200" dirty="0" smtClean="0"/>
              <a:t>Can be noisy and spoil areas of natural beauty.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0929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5414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="" xmlns:a16="http://schemas.microsoft.com/office/drawing/2014/main" id="{3CD9DF72-87A3-404E-A828-84CBF11A830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20E3A342-4D61-4E3F-AF90-1AB42AEB96C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600"/>
              <a:t>Solar power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Autofit/>
          </a:bodyPr>
          <a:lstStyle/>
          <a:p>
            <a:r>
              <a:rPr lang="en-US" dirty="0"/>
              <a:t>Rapidly increasing source of electricity and hot water.</a:t>
            </a:r>
          </a:p>
          <a:p>
            <a:r>
              <a:rPr lang="en-US" dirty="0"/>
              <a:t>Can be small-scale </a:t>
            </a:r>
            <a:r>
              <a:rPr lang="en-US" dirty="0" err="1"/>
              <a:t>eg</a:t>
            </a:r>
            <a:r>
              <a:rPr lang="en-US" dirty="0"/>
              <a:t> Roofs with photo-voltaic cells to power individual homes.</a:t>
            </a:r>
          </a:p>
          <a:p>
            <a:r>
              <a:rPr lang="en-US" dirty="0"/>
              <a:t>Growing number of solar power </a:t>
            </a:r>
            <a:r>
              <a:rPr lang="en-US" dirty="0" smtClean="0"/>
              <a:t>plants.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749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163" y="492573"/>
            <a:ext cx="5630862" cy="588079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B45A142-4255-493C-8284-5D566C121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38FB9660-F42F-4313-BBC4-47C007FE48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Global energy consumption 1800 - 2000</a:t>
            </a:r>
          </a:p>
        </p:txBody>
      </p:sp>
    </p:spTree>
    <p:extLst>
      <p:ext uri="{BB962C8B-B14F-4D97-AF65-F5344CB8AC3E}">
        <p14:creationId xmlns:p14="http://schemas.microsoft.com/office/powerpoint/2010/main" val="48360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4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65" y="643467"/>
            <a:ext cx="649687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648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385" r="28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="" xmlns:a16="http://schemas.microsoft.com/office/drawing/2014/main" id="{3CD9DF72-87A3-404E-A828-84CBF11A830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20E3A342-4D61-4E3F-AF90-1AB42AEB96C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en-US" sz="3600"/>
              <a:t>Solar power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r>
              <a:rPr lang="en-US" dirty="0"/>
              <a:t>Cannot be generated at night, but developments in battery technology mean storage is possible </a:t>
            </a:r>
            <a:r>
              <a:rPr lang="mr-IN" dirty="0"/>
              <a:t>–</a:t>
            </a:r>
            <a:r>
              <a:rPr lang="en-US" dirty="0"/>
              <a:t> Tesla in South Australia.</a:t>
            </a:r>
          </a:p>
        </p:txBody>
      </p:sp>
    </p:spTree>
    <p:extLst>
      <p:ext uri="{BB962C8B-B14F-4D97-AF65-F5344CB8AC3E}">
        <p14:creationId xmlns:p14="http://schemas.microsoft.com/office/powerpoint/2010/main" val="1115826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Top Corners Rounded 8">
            <a:extLst>
              <a:ext uri="{FF2B5EF4-FFF2-40B4-BE49-F238E27FC236}">
                <a16:creationId xmlns="" xmlns:a16="http://schemas.microsoft.com/office/drawing/2014/main" id="{3BAF1561-20C4-41FD-A35F-BF2B9E727F3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29466" y="996722"/>
            <a:ext cx="5923488" cy="4864556"/>
          </a:xfrm>
          <a:prstGeom prst="round2SameRect">
            <a:avLst>
              <a:gd name="adj1" fmla="val 3762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Top Corners Rounded 10">
            <a:extLst>
              <a:ext uri="{FF2B5EF4-FFF2-40B4-BE49-F238E27FC236}">
                <a16:creationId xmlns="" xmlns:a16="http://schemas.microsoft.com/office/drawing/2014/main" id="{839DC788-B140-4F3E-A91E-CB3E70ED940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57200" y="1050468"/>
            <a:ext cx="5609397" cy="4757058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FC18D930-0EEE-448F-ABF1-2AA3C83DA552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071" y="2705800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67" y="610965"/>
            <a:ext cx="6542117" cy="54790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733" y="981091"/>
            <a:ext cx="4092951" cy="1624457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Biofuels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733" y="2834809"/>
            <a:ext cx="4092951" cy="304209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Not including </a:t>
            </a:r>
            <a:r>
              <a:rPr lang="en-US" sz="2000" dirty="0">
                <a:solidFill>
                  <a:schemeClr val="bg1"/>
                </a:solidFill>
              </a:rPr>
              <a:t>fuelwood (cutting wood to burn), </a:t>
            </a:r>
            <a:r>
              <a:rPr lang="en-US" sz="2000" dirty="0" smtClean="0">
                <a:solidFill>
                  <a:schemeClr val="bg1"/>
                </a:solidFill>
              </a:rPr>
              <a:t>the main sources are: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sugar </a:t>
            </a:r>
            <a:r>
              <a:rPr lang="en-US" sz="2000" dirty="0">
                <a:solidFill>
                  <a:schemeClr val="bg1"/>
                </a:solidFill>
              </a:rPr>
              <a:t>(to make </a:t>
            </a:r>
            <a:r>
              <a:rPr lang="en-US" sz="2000" dirty="0" smtClean="0">
                <a:solidFill>
                  <a:schemeClr val="bg1"/>
                </a:solidFill>
              </a:rPr>
              <a:t>ethanol)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vegetable oils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biogas </a:t>
            </a:r>
            <a:r>
              <a:rPr lang="en-US" sz="2000" dirty="0">
                <a:solidFill>
                  <a:schemeClr val="bg1"/>
                </a:solidFill>
              </a:rPr>
              <a:t>(methane from livestock).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765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BCC55ACC-A2F6-403C-A3A4-D59B3734D45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259"/>
          <a:stretch/>
        </p:blipFill>
        <p:spPr>
          <a:xfrm>
            <a:off x="6021086" y="544777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3" y="3320859"/>
            <a:ext cx="4524973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Geothermal power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4673" y="2348680"/>
            <a:ext cx="4524973" cy="9721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places that experience volcanic activity (eg Iceland &amp; New Zealand)</a:t>
            </a:r>
          </a:p>
        </p:txBody>
      </p:sp>
    </p:spTree>
    <p:extLst>
      <p:ext uri="{BB962C8B-B14F-4D97-AF65-F5344CB8AC3E}">
        <p14:creationId xmlns:p14="http://schemas.microsoft.com/office/powerpoint/2010/main" val="6400629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623" r="15920" b="1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>
            <a:normAutofit/>
          </a:bodyPr>
          <a:lstStyle/>
          <a:p>
            <a:r>
              <a:rPr lang="en-US" dirty="0"/>
              <a:t>Tidal energy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930" y="1856509"/>
            <a:ext cx="3651466" cy="378541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Requires coastline and a large tidal range</a:t>
            </a:r>
            <a:r>
              <a:rPr lang="en-US" sz="2400" dirty="0" smtClean="0"/>
              <a:t>. </a:t>
            </a:r>
            <a:r>
              <a:rPr lang="en-US" sz="2400" dirty="0" err="1" smtClean="0"/>
              <a:t>eg</a:t>
            </a:r>
            <a:r>
              <a:rPr lang="en-US" sz="2400" dirty="0" smtClean="0"/>
              <a:t> Swansea, UK, and locations in France and S. Korea.</a:t>
            </a:r>
            <a:endParaRPr lang="en-US" sz="2400" dirty="0"/>
          </a:p>
          <a:p>
            <a:pPr marL="0" indent="0">
              <a:buNone/>
            </a:pPr>
            <a:r>
              <a:rPr lang="en-US" sz="2400" b="1" dirty="0" smtClean="0"/>
              <a:t>Benefits</a:t>
            </a:r>
            <a:r>
              <a:rPr lang="en-US" sz="2400" dirty="0" smtClean="0"/>
              <a:t> </a:t>
            </a:r>
            <a:r>
              <a:rPr lang="mr-IN" sz="2400" dirty="0" smtClean="0"/>
              <a:t>–</a:t>
            </a:r>
            <a:r>
              <a:rPr lang="en-US" sz="2400" dirty="0" smtClean="0"/>
              <a:t> Low running costs and minimal pollution.</a:t>
            </a:r>
          </a:p>
          <a:p>
            <a:pPr marL="0" indent="0">
              <a:buNone/>
            </a:pPr>
            <a:r>
              <a:rPr lang="en-US" sz="2400" b="1" dirty="0" smtClean="0"/>
              <a:t>Costs</a:t>
            </a:r>
            <a:r>
              <a:rPr lang="en-US" sz="2400" dirty="0" smtClean="0"/>
              <a:t> - Few possible global locations &amp; expensive to construct. May also interfere with aquatic ecosystems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03708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163" y="492573"/>
            <a:ext cx="5630862" cy="588079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B45A142-4255-493C-8284-5D566C121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38FB9660-F42F-4313-BBC4-47C007FE48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Global energy consumption per person 1800-1910</a:t>
            </a:r>
          </a:p>
        </p:txBody>
      </p:sp>
    </p:spTree>
    <p:extLst>
      <p:ext uri="{BB962C8B-B14F-4D97-AF65-F5344CB8AC3E}">
        <p14:creationId xmlns:p14="http://schemas.microsoft.com/office/powerpoint/2010/main" val="73083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91"/>
          <a:stretch/>
        </p:blipFill>
        <p:spPr>
          <a:xfrm>
            <a:off x="20" y="10"/>
            <a:ext cx="12191980" cy="45719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E126E481-B945-4179-BD79-05E96E9B29E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136" y="5091762"/>
            <a:ext cx="7834193" cy="12645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200"/>
              <a:t>Energy consumption by region in 2015</a:t>
            </a:r>
          </a:p>
        </p:txBody>
      </p:sp>
    </p:spTree>
    <p:extLst>
      <p:ext uri="{BB962C8B-B14F-4D97-AF65-F5344CB8AC3E}">
        <p14:creationId xmlns:p14="http://schemas.microsoft.com/office/powerpoint/2010/main" val="10404468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32201" y="400642"/>
            <a:ext cx="8204200" cy="59070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Peak oil</a:t>
            </a:r>
          </a:p>
        </p:txBody>
      </p:sp>
    </p:spTree>
    <p:extLst>
      <p:ext uri="{BB962C8B-B14F-4D97-AF65-F5344CB8AC3E}">
        <p14:creationId xmlns:p14="http://schemas.microsoft.com/office/powerpoint/2010/main" val="353809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229" y="643467"/>
            <a:ext cx="837754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57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06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278" y="643467"/>
            <a:ext cx="850544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18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="" xmlns:a16="http://schemas.microsoft.com/office/drawing/2014/main" id="{559AE206-7EBA-4D33-8BC9-9D8158553F0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9E8E38ED-369A-44C2-B635-0BED0E48A6E8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B672F332-AF08-46C6-94F0-77684310D7B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34244EF8-D73A-40E1-BE73-D46E6B4B04E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="" xmlns:a16="http://schemas.microsoft.com/office/drawing/2014/main" id="{AB84D7E8-4ECB-42D7-ADBF-01689B0F24A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6437D937-A7F1-4011-92B4-328E5BE1B16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257" y="4525347"/>
            <a:ext cx="6939722" cy="17373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000" dirty="0" smtClean="0"/>
              <a:t>A</a:t>
            </a:r>
            <a:r>
              <a:rPr lang="en-US" sz="60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lternatives to hydrocarbons</a:t>
            </a:r>
            <a:endParaRPr lang="en-US" sz="6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0430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Top Corners Rounded 8">
            <a:extLst>
              <a:ext uri="{FF2B5EF4-FFF2-40B4-BE49-F238E27FC236}">
                <a16:creationId xmlns="" xmlns:a16="http://schemas.microsoft.com/office/drawing/2014/main" id="{3BAF1561-20C4-41FD-A35F-BF2B9E727F3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529466" y="996722"/>
            <a:ext cx="5923488" cy="4864556"/>
          </a:xfrm>
          <a:prstGeom prst="round2SameRect">
            <a:avLst>
              <a:gd name="adj1" fmla="val 3762"/>
              <a:gd name="adj2" fmla="val 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Top Corners Rounded 10">
            <a:extLst>
              <a:ext uri="{FF2B5EF4-FFF2-40B4-BE49-F238E27FC236}">
                <a16:creationId xmlns="" xmlns:a16="http://schemas.microsoft.com/office/drawing/2014/main" id="{839DC788-B140-4F3E-A91E-CB3E70ED940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57200" y="1050468"/>
            <a:ext cx="5609397" cy="4757058"/>
          </a:xfrm>
          <a:prstGeom prst="round2SameRect">
            <a:avLst>
              <a:gd name="adj1" fmla="val 2061"/>
              <a:gd name="adj2" fmla="val 0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FC18D930-0EEE-448F-ABF1-2AA3C83DA552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4071" y="2705800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8755" y="860990"/>
            <a:ext cx="7165599" cy="50159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733" y="981091"/>
            <a:ext cx="4092951" cy="1624457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bg1"/>
                </a:solidFill>
              </a:rPr>
              <a:t>Nuclear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733" y="2834809"/>
            <a:ext cx="4092951" cy="304209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First nuclear power station opened in 1954 in USSR.</a:t>
            </a:r>
          </a:p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Currently &gt;450 nuclear power stations around the world.</a:t>
            </a:r>
          </a:p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Accounts for 14% global electricity production.</a:t>
            </a:r>
          </a:p>
          <a:p>
            <a:pPr marL="0" indent="0">
              <a:buNone/>
            </a:pPr>
            <a:r>
              <a:rPr lang="en-US" sz="2000">
                <a:solidFill>
                  <a:schemeClr val="bg1"/>
                </a:solidFill>
              </a:rPr>
              <a:t>Biggest source of electricity in France.</a:t>
            </a:r>
          </a:p>
        </p:txBody>
      </p:sp>
    </p:spTree>
    <p:extLst>
      <p:ext uri="{BB962C8B-B14F-4D97-AF65-F5344CB8AC3E}">
        <p14:creationId xmlns:p14="http://schemas.microsoft.com/office/powerpoint/2010/main" val="258587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2636</TotalTime>
  <Words>434</Words>
  <Application>Microsoft Macintosh PowerPoint</Application>
  <PresentationFormat>Widescreen</PresentationFormat>
  <Paragraphs>64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Calibri</vt:lpstr>
      <vt:lpstr>Calibri Light</vt:lpstr>
      <vt:lpstr>Mangal</vt:lpstr>
      <vt:lpstr>Arial</vt:lpstr>
      <vt:lpstr>Office Theme</vt:lpstr>
      <vt:lpstr>Energy resources</vt:lpstr>
      <vt:lpstr>Global energy consumption 1800 - 2000</vt:lpstr>
      <vt:lpstr>Global energy consumption per person 1800-1910</vt:lpstr>
      <vt:lpstr>Energy consumption by region in 2015</vt:lpstr>
      <vt:lpstr>Peak oil</vt:lpstr>
      <vt:lpstr>PowerPoint Presentation</vt:lpstr>
      <vt:lpstr>PowerPoint Presentation</vt:lpstr>
      <vt:lpstr>Alternatives to hydrocarbons</vt:lpstr>
      <vt:lpstr>Nuclear</vt:lpstr>
      <vt:lpstr>PowerPoint Presentation</vt:lpstr>
      <vt:lpstr>Benefits of nuclear power</vt:lpstr>
      <vt:lpstr>Problems of nuclear power</vt:lpstr>
      <vt:lpstr>Renewable energy</vt:lpstr>
      <vt:lpstr>Hydroelectricity (HEP)</vt:lpstr>
      <vt:lpstr>PowerPoint Presentation</vt:lpstr>
      <vt:lpstr>HEP: Environmental impacts</vt:lpstr>
      <vt:lpstr>HEP Environmental impacts</vt:lpstr>
      <vt:lpstr>Wind turbines</vt:lpstr>
      <vt:lpstr>Solar power</vt:lpstr>
      <vt:lpstr>PowerPoint Presentation</vt:lpstr>
      <vt:lpstr>Solar power</vt:lpstr>
      <vt:lpstr>Biofuels</vt:lpstr>
      <vt:lpstr>Geothermal power</vt:lpstr>
      <vt:lpstr>Tidal energy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 Battye</dc:creator>
  <cp:lastModifiedBy>Rob Battye</cp:lastModifiedBy>
  <cp:revision>20</cp:revision>
  <dcterms:created xsi:type="dcterms:W3CDTF">2018-02-05T07:34:48Z</dcterms:created>
  <dcterms:modified xsi:type="dcterms:W3CDTF">2018-02-07T04:46:16Z</dcterms:modified>
</cp:coreProperties>
</file>