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0" r:id="rId2"/>
  </p:sldMasterIdLst>
  <p:notesMasterIdLst>
    <p:notesMasterId r:id="rId44"/>
  </p:notesMasterIdLst>
  <p:sldIdLst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57" r:id="rId17"/>
    <p:sldId id="258" r:id="rId18"/>
    <p:sldId id="297" r:id="rId19"/>
    <p:sldId id="261" r:id="rId20"/>
    <p:sldId id="262" r:id="rId21"/>
    <p:sldId id="295" r:id="rId22"/>
    <p:sldId id="296" r:id="rId23"/>
    <p:sldId id="263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59" r:id="rId38"/>
    <p:sldId id="260" r:id="rId39"/>
    <p:sldId id="291" r:id="rId40"/>
    <p:sldId id="294" r:id="rId41"/>
    <p:sldId id="292" r:id="rId42"/>
    <p:sldId id="29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8"/>
    <p:restoredTop sz="93632"/>
  </p:normalViewPr>
  <p:slideViewPr>
    <p:cSldViewPr snapToGrid="0" snapToObjects="1">
      <p:cViewPr varScale="1">
        <p:scale>
          <a:sx n="61" d="100"/>
          <a:sy n="61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A3AB2-F9C9-A649-B05E-3DA8F7286AE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FAA27-4D45-6C41-ABEB-7893563E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justify how and why this Context is most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 for your project and provides the perspective through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project is undertaken.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will allow you to receive feedback and advice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you tackle the entire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Highly Challenging Goal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19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research must be recorded in your process journal. As you develop your product, you should continue to create new questions and conduct research.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demonstrate "excellent research skills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 in your process journal and report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research must be recorded in your process journal. As you develop your product, you should continue to create new questions and conduct research.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demonstrate "excellent research skills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 in your process journal and report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research must be recorded in your process journal. As you develop your product, you should continue to create new questions and conduct research.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demonstrate "excellent research skills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 in your process journal and report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research must be recorded in your process journal. As you develop your product, you should continue to create new questions and conduct research.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demonstrate "excellent research skills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 in your process journal and report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research must be recorded in your process journal. As you develop your product, you should continue to create new questions and conduct research.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demonstrate "excellent research skills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 in your process journal and report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research must be recorded in your process journal. As you develop your product, you should continue to create new questions and conduct research.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demonstrate "excellent research skills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 in your process journal and report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29E7-FC1F-204F-90E6-E386E1F3AF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Criteria B – Strand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FAA27-4D45-6C41-ABEB-7893563EA0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6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602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67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1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4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5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4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1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3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83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3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2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21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72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99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75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25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9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0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theme" Target="../theme/theme2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5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ADAD73-A359-CF45-B829-603A94CF0A4B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EB94-73B6-4F4B-BC66-32D78EBE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10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The Personal Project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 smtClean="0"/>
              <a:t>How am </a:t>
            </a:r>
            <a:r>
              <a:rPr lang="en-US" sz="6000" smtClean="0"/>
              <a:t>I </a:t>
            </a:r>
            <a:r>
              <a:rPr lang="en-US" sz="6000" smtClean="0"/>
              <a:t>assesseD?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28606"/>
            <a:ext cx="11839904" cy="797034"/>
          </a:xfrm>
        </p:spPr>
        <p:txBody>
          <a:bodyPr>
            <a:normAutofit fontScale="25000" lnSpcReduction="20000"/>
          </a:bodyPr>
          <a:lstStyle/>
          <a:p>
            <a:r>
              <a:rPr lang="en-US" sz="19200" dirty="0"/>
              <a:t>Origin: Addresses the who, what, where and when of a given source.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6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39" y="1605427"/>
            <a:ext cx="11839904" cy="79703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9200" dirty="0"/>
              <a:t>• Purpose: Addresses the "why" of a source. Why did the author </a:t>
            </a:r>
            <a:r>
              <a:rPr lang="en-US" sz="19200" dirty="0" smtClean="0"/>
              <a:t>create this </a:t>
            </a:r>
            <a:r>
              <a:rPr lang="en-US" sz="19200" dirty="0"/>
              <a:t>source? What was his/her intent when he/she created this piece?</a:t>
            </a:r>
          </a:p>
          <a:p>
            <a:pPr algn="l"/>
            <a:r>
              <a:rPr lang="en-US" sz="19200" dirty="0"/>
              <a:t>What is the bias of the piece?</a:t>
            </a:r>
          </a:p>
          <a:p>
            <a:endParaRPr lang="en-US" sz="192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096" y="1390812"/>
            <a:ext cx="11839904" cy="797034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• Value: How does this source help me achieve my goal? Is the </a:t>
            </a:r>
            <a:r>
              <a:rPr lang="en-US" sz="4800" dirty="0" smtClean="0"/>
              <a:t>author/ publisher </a:t>
            </a:r>
            <a:r>
              <a:rPr lang="en-US" sz="4800" dirty="0"/>
              <a:t>credible? How is this relevant to achieving my goal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096" y="1380132"/>
            <a:ext cx="11839904" cy="797034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• Limitation: Is the source current? Is the source accurate? Is </a:t>
            </a:r>
            <a:r>
              <a:rPr lang="en-US" sz="4800" dirty="0" smtClean="0"/>
              <a:t>the information </a:t>
            </a:r>
            <a:r>
              <a:rPr lang="en-US" sz="4800" dirty="0"/>
              <a:t>in the source supported by evidence? Is the source </a:t>
            </a:r>
            <a:r>
              <a:rPr lang="en-US" sz="4800" dirty="0" smtClean="0"/>
              <a:t>objective or </a:t>
            </a:r>
            <a:r>
              <a:rPr lang="en-US" sz="4800" dirty="0"/>
              <a:t>subjective?</a:t>
            </a:r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413" y="-134106"/>
            <a:ext cx="8825658" cy="3329581"/>
          </a:xfrm>
        </p:spPr>
        <p:txBody>
          <a:bodyPr/>
          <a:lstStyle/>
          <a:p>
            <a:r>
              <a:rPr lang="en-US" dirty="0" smtClean="0"/>
              <a:t>Criterion A: Investigating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027" y="3509962"/>
            <a:ext cx="10773104" cy="1781167"/>
          </a:xfrm>
          <a:ln w="3810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define </a:t>
            </a:r>
            <a:r>
              <a:rPr lang="en-US" sz="2800" dirty="0"/>
              <a:t>a clear and highly challenging goal and context for </a:t>
            </a:r>
            <a:r>
              <a:rPr lang="en-US" sz="2800" dirty="0" smtClean="0"/>
              <a:t>the project</a:t>
            </a:r>
            <a:r>
              <a:rPr lang="en-US" sz="2800" dirty="0"/>
              <a:t>, based on personal interests; identify prior learning </a:t>
            </a:r>
            <a:r>
              <a:rPr lang="en-US" sz="2800" dirty="0" smtClean="0"/>
              <a:t>and subject-specific </a:t>
            </a:r>
            <a:r>
              <a:rPr lang="en-US" sz="2800" dirty="0"/>
              <a:t>knowledge that is consistently highly </a:t>
            </a:r>
            <a:r>
              <a:rPr lang="en-US" sz="2800" dirty="0" smtClean="0"/>
              <a:t>relevant to </a:t>
            </a:r>
            <a:r>
              <a:rPr lang="en-US" sz="2800" dirty="0"/>
              <a:t>the project; and demonstrate excellent research skills.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6827" y="4138936"/>
            <a:ext cx="121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7 - 8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544" y="3509962"/>
            <a:ext cx="1240220" cy="17811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Criteria B - Planning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8"/>
          <a:stretch/>
        </p:blipFill>
        <p:spPr>
          <a:xfrm>
            <a:off x="838199" y="2072640"/>
            <a:ext cx="10330415" cy="3007360"/>
          </a:xfrm>
        </p:spPr>
      </p:pic>
    </p:spTree>
    <p:extLst>
      <p:ext uri="{BB962C8B-B14F-4D97-AF65-F5344CB8AC3E}">
        <p14:creationId xmlns:p14="http://schemas.microsoft.com/office/powerpoint/2010/main" val="790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B – 7-8 band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8264"/>
            <a:ext cx="10517235" cy="1913096"/>
          </a:xfrm>
        </p:spPr>
      </p:pic>
    </p:spTree>
    <p:extLst>
      <p:ext uri="{BB962C8B-B14F-4D97-AF65-F5344CB8AC3E}">
        <p14:creationId xmlns:p14="http://schemas.microsoft.com/office/powerpoint/2010/main" val="1189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B – Strand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452" y="2244647"/>
            <a:ext cx="10467967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With the help of your supervisor and an expert, determine the </a:t>
            </a:r>
            <a:r>
              <a:rPr lang="en-US" sz="3200" dirty="0" smtClean="0"/>
              <a:t>factors which </a:t>
            </a:r>
            <a:r>
              <a:rPr lang="en-US" sz="3200" dirty="0"/>
              <a:t>make your product successful, and of a high-quality. 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Also determine </a:t>
            </a:r>
            <a:r>
              <a:rPr lang="en-US" sz="3200" dirty="0"/>
              <a:t>how you will test your product to see if it meets </a:t>
            </a:r>
            <a:r>
              <a:rPr lang="en-US" sz="3200" dirty="0" smtClean="0"/>
              <a:t>these specifications</a:t>
            </a:r>
            <a:endParaRPr lang="en-US" sz="3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9" t="10381" r="20991" b="64654"/>
          <a:stretch/>
        </p:blipFill>
        <p:spPr>
          <a:xfrm>
            <a:off x="823452" y="1316832"/>
            <a:ext cx="10467968" cy="7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B – Strand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6111" y="3628102"/>
            <a:ext cx="10179205" cy="206210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3200" dirty="0" smtClean="0"/>
              <a:t>Aesthetics</a:t>
            </a:r>
          </a:p>
          <a:p>
            <a:pPr algn="ctr"/>
            <a:r>
              <a:rPr lang="en-US" sz="3200" dirty="0" smtClean="0"/>
              <a:t>Cost </a:t>
            </a:r>
          </a:p>
          <a:p>
            <a:pPr algn="ctr"/>
            <a:r>
              <a:rPr lang="en-US" sz="3200" dirty="0" smtClean="0"/>
              <a:t>CUSTOMER</a:t>
            </a:r>
          </a:p>
          <a:p>
            <a:pPr algn="ctr"/>
            <a:r>
              <a:rPr lang="en-US" sz="3200" dirty="0" smtClean="0"/>
              <a:t>Environment</a:t>
            </a:r>
          </a:p>
          <a:p>
            <a:pPr algn="ctr"/>
            <a:r>
              <a:rPr lang="en-US" sz="3200" dirty="0" smtClean="0"/>
              <a:t>Safety</a:t>
            </a:r>
          </a:p>
          <a:p>
            <a:pPr algn="ctr"/>
            <a:r>
              <a:rPr lang="en-US" sz="3200" dirty="0" smtClean="0"/>
              <a:t>Size</a:t>
            </a:r>
          </a:p>
          <a:p>
            <a:pPr algn="ctr"/>
            <a:r>
              <a:rPr lang="en-US" sz="3200" dirty="0" smtClean="0"/>
              <a:t>FUNCTION</a:t>
            </a:r>
          </a:p>
          <a:p>
            <a:pPr algn="ctr"/>
            <a:r>
              <a:rPr lang="en-US" sz="3200" dirty="0" smtClean="0"/>
              <a:t>Materials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49713" y="2401143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ACCESS FM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68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B – Strand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7" t="32849" r="7415" b="30170"/>
          <a:stretch/>
        </p:blipFill>
        <p:spPr>
          <a:xfrm>
            <a:off x="838200" y="1690688"/>
            <a:ext cx="8387080" cy="727392"/>
          </a:xfrm>
        </p:spPr>
      </p:pic>
      <p:sp>
        <p:nvSpPr>
          <p:cNvPr id="5" name="Rectangle 4"/>
          <p:cNvSpPr/>
          <p:nvPr/>
        </p:nvSpPr>
        <p:spPr>
          <a:xfrm>
            <a:off x="4017789" y="2026902"/>
            <a:ext cx="4693920" cy="3636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199" y="2591734"/>
            <a:ext cx="104148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"/>
              </a:rPr>
              <a:t>Your plan needs to define not only the starting and ending points of </a:t>
            </a:r>
            <a:r>
              <a:rPr lang="en-US" sz="2800" dirty="0" smtClean="0">
                <a:latin typeface=""/>
              </a:rPr>
              <a:t>your process</a:t>
            </a:r>
            <a:r>
              <a:rPr lang="en-US" sz="2800" dirty="0">
                <a:latin typeface=""/>
              </a:rPr>
              <a:t>, but describe the significant steps in between. </a:t>
            </a:r>
            <a:endParaRPr lang="en-US" sz="2800" dirty="0" smtClean="0">
              <a:latin typeface=""/>
            </a:endParaRPr>
          </a:p>
          <a:p>
            <a:endParaRPr lang="en-US" sz="2800" dirty="0" smtClean="0">
              <a:latin typeface=""/>
            </a:endParaRPr>
          </a:p>
          <a:p>
            <a:r>
              <a:rPr lang="en-US" sz="2800" dirty="0" smtClean="0">
                <a:latin typeface=""/>
              </a:rPr>
              <a:t>You </a:t>
            </a:r>
            <a:r>
              <a:rPr lang="en-US" sz="2800" dirty="0">
                <a:latin typeface=""/>
              </a:rPr>
              <a:t>need to </a:t>
            </a:r>
            <a:r>
              <a:rPr lang="en-US" sz="2800" dirty="0" smtClean="0">
                <a:solidFill>
                  <a:srgbClr val="FFFF00"/>
                </a:solidFill>
                <a:latin typeface=""/>
              </a:rPr>
              <a:t>record your </a:t>
            </a:r>
            <a:r>
              <a:rPr lang="en-US" sz="2800" dirty="0">
                <a:solidFill>
                  <a:srgbClr val="FFFF00"/>
                </a:solidFill>
                <a:latin typeface=""/>
              </a:rPr>
              <a:t>plan</a:t>
            </a:r>
            <a:r>
              <a:rPr lang="en-US" sz="2800" dirty="0">
                <a:solidFill>
                  <a:srgbClr val="0079A8"/>
                </a:solidFill>
                <a:latin typeface=""/>
              </a:rPr>
              <a:t>, </a:t>
            </a:r>
            <a:r>
              <a:rPr lang="en-US" sz="2800" dirty="0">
                <a:latin typeface=""/>
              </a:rPr>
              <a:t>as well as how you </a:t>
            </a:r>
            <a:r>
              <a:rPr lang="en-US" sz="2800" dirty="0">
                <a:solidFill>
                  <a:srgbClr val="FFFF00"/>
                </a:solidFill>
                <a:latin typeface=""/>
              </a:rPr>
              <a:t>applied your research and information</a:t>
            </a:r>
            <a:r>
              <a:rPr lang="en-US" sz="2800" dirty="0">
                <a:solidFill>
                  <a:srgbClr val="D58500"/>
                </a:solidFill>
                <a:latin typeface=""/>
              </a:rPr>
              <a:t> </a:t>
            </a:r>
            <a:r>
              <a:rPr lang="en-US" sz="2800" dirty="0" smtClean="0">
                <a:latin typeface=""/>
              </a:rPr>
              <a:t>to your </a:t>
            </a:r>
            <a:r>
              <a:rPr lang="en-US" sz="2800" dirty="0">
                <a:latin typeface=""/>
              </a:rPr>
              <a:t>plan, in your process journal. </a:t>
            </a:r>
            <a:endParaRPr lang="en-US" sz="2800" dirty="0" smtClean="0">
              <a:latin typeface=""/>
            </a:endParaRPr>
          </a:p>
          <a:p>
            <a:endParaRPr lang="en-US" sz="2800" dirty="0" smtClean="0">
              <a:latin typeface=""/>
            </a:endParaRPr>
          </a:p>
          <a:p>
            <a:r>
              <a:rPr lang="en-US" sz="2800" dirty="0" smtClean="0">
                <a:latin typeface=""/>
              </a:rPr>
              <a:t>Your </a:t>
            </a:r>
            <a:r>
              <a:rPr lang="en-US" sz="2800" dirty="0">
                <a:latin typeface=""/>
              </a:rPr>
              <a:t>plan will be assessed in </a:t>
            </a:r>
            <a:r>
              <a:rPr lang="en-US" sz="2800" dirty="0" smtClean="0">
                <a:latin typeface="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"/>
              </a:rPr>
              <a:t>Planning </a:t>
            </a:r>
            <a:r>
              <a:rPr lang="en-US" sz="2800" dirty="0">
                <a:solidFill>
                  <a:srgbClr val="FFFF00"/>
                </a:solidFill>
                <a:latin typeface=""/>
              </a:rPr>
              <a:t>Criterion</a:t>
            </a:r>
            <a:r>
              <a:rPr lang="en-US" sz="2800" dirty="0">
                <a:solidFill>
                  <a:srgbClr val="0079A8"/>
                </a:solidFill>
                <a:latin typeface=""/>
              </a:rPr>
              <a:t>, </a:t>
            </a:r>
            <a:r>
              <a:rPr lang="en-US" sz="2800" dirty="0">
                <a:latin typeface=""/>
              </a:rPr>
              <a:t>so it is essential you include a plan.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95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Criterion 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6938" y="2261476"/>
            <a:ext cx="4776952" cy="797034"/>
          </a:xfrm>
        </p:spPr>
        <p:txBody>
          <a:bodyPr>
            <a:normAutofit fontScale="40000" lnSpcReduction="20000"/>
          </a:bodyPr>
          <a:lstStyle/>
          <a:p>
            <a:r>
              <a:rPr lang="en-US" sz="10900" dirty="0" smtClean="0"/>
              <a:t>Investigating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3390205"/>
            <a:ext cx="12270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i</a:t>
            </a:r>
            <a:r>
              <a:rPr lang="en-US" sz="2800" dirty="0"/>
              <a:t>. define a clear goal and global context for the project, based </a:t>
            </a:r>
            <a:r>
              <a:rPr lang="en-US" sz="2800" dirty="0" smtClean="0"/>
              <a:t>on personal interests!</a:t>
            </a:r>
            <a:endParaRPr lang="en-US" sz="2800" dirty="0"/>
          </a:p>
          <a:p>
            <a:r>
              <a:rPr lang="en-US" sz="2800" dirty="0"/>
              <a:t>ii. identify prior learning and subject-specific knowledge relevant to </a:t>
            </a:r>
            <a:r>
              <a:rPr lang="en-US" sz="2800" dirty="0" smtClean="0"/>
              <a:t>the project </a:t>
            </a:r>
            <a:r>
              <a:rPr lang="en-US" sz="2800" dirty="0"/>
              <a:t>!</a:t>
            </a:r>
          </a:p>
          <a:p>
            <a:r>
              <a:rPr lang="en-US" sz="2800" dirty="0"/>
              <a:t>iii. demonstrate research skills !</a:t>
            </a:r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B – Strand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53613"/>
            <a:ext cx="10872378" cy="5604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Things to consider when developing your plan and to include in </a:t>
            </a:r>
            <a:r>
              <a:rPr lang="en-US" sz="2400" dirty="0" smtClean="0"/>
              <a:t>the process </a:t>
            </a:r>
            <a:r>
              <a:rPr lang="en-US" sz="2400" dirty="0"/>
              <a:t>journal: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resources do I need to develop my product? 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major steps do I need to take to complete my product? 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the timeframe for completing each step of my product? 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my plan logical and feasible? </a:t>
            </a:r>
          </a:p>
          <a:p>
            <a:r>
              <a:rPr lang="en-US" sz="2400" dirty="0" smtClean="0"/>
              <a:t>Which </a:t>
            </a:r>
            <a:r>
              <a:rPr lang="en-US" sz="2400" dirty="0"/>
              <a:t>research did I use to create my plan and why? </a:t>
            </a:r>
          </a:p>
          <a:p>
            <a:r>
              <a:rPr lang="en-US" sz="2400" dirty="0" smtClean="0"/>
              <a:t>Does </a:t>
            </a:r>
            <a:r>
              <a:rPr lang="en-US" sz="2400" dirty="0"/>
              <a:t>my plan allow me to meet my evaluation criteria? 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does this plan allow me to develop my understanding of my </a:t>
            </a:r>
            <a:r>
              <a:rPr lang="en-US" sz="2400" dirty="0" smtClean="0"/>
              <a:t>Global Context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045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B – Strand ii</a:t>
            </a:r>
          </a:p>
        </p:txBody>
      </p:sp>
      <p:graphicFrame>
        <p:nvGraphicFramePr>
          <p:cNvPr id="5" name="Table 137"/>
          <p:cNvGraphicFramePr/>
          <p:nvPr>
            <p:extLst>
              <p:ext uri="{D42A27DB-BD31-4B8C-83A1-F6EECF244321}">
                <p14:modId xmlns:p14="http://schemas.microsoft.com/office/powerpoint/2010/main" val="1010014811"/>
              </p:ext>
            </p:extLst>
          </p:nvPr>
        </p:nvGraphicFramePr>
        <p:xfrm>
          <a:off x="389113" y="1547419"/>
          <a:ext cx="11371164" cy="4494940"/>
        </p:xfrm>
        <a:graphic>
          <a:graphicData uri="http://schemas.openxmlformats.org/drawingml/2006/table">
            <a:tbl>
              <a:tblPr/>
              <a:tblGrid>
                <a:gridCol w="764188"/>
                <a:gridCol w="1943492"/>
                <a:gridCol w="1784334"/>
                <a:gridCol w="858572"/>
                <a:gridCol w="2765094"/>
                <a:gridCol w="3255484"/>
              </a:tblGrid>
              <a:tr h="988799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Step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Process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2800" dirty="0" smtClean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Resources</a:t>
                      </a:r>
                      <a:endParaRPr sz="2800" dirty="0">
                        <a:solidFill>
                          <a:schemeClr val="tx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Safety/Quality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Changes to </a:t>
                      </a:r>
                      <a:r>
                        <a:rPr sz="2800" dirty="0" smtClean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pla</a:t>
                      </a:r>
                      <a:r>
                        <a:rPr lang="en-AU" sz="2800" dirty="0" smtClean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n</a:t>
                      </a:r>
                      <a:r>
                        <a:rPr sz="2800" dirty="0" smtClean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.</a:t>
                      </a:r>
                      <a:endParaRPr sz="2800" dirty="0">
                        <a:solidFill>
                          <a:schemeClr val="tx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</a:tr>
              <a:tr h="1751296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E.g. 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Collect plywood for the base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5 mins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Be careful handling ply as edges can give splinters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28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697661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Mark out base on ply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Pencil, ruler, tri square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10 mins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Mark accurately and recheck measurements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28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5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B – Strand iii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24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Demonstrate </a:t>
            </a:r>
            <a:r>
              <a:rPr lang="en-US" sz="3200" b="1" dirty="0" smtClean="0"/>
              <a:t>excellent</a:t>
            </a:r>
            <a:r>
              <a:rPr lang="en-US" sz="3200" dirty="0" smtClean="0"/>
              <a:t> self management skills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60090" y="2993922"/>
            <a:ext cx="8590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meant by self management?</a:t>
            </a:r>
          </a:p>
          <a:p>
            <a:endParaRPr lang="en-US" sz="3600" dirty="0"/>
          </a:p>
          <a:p>
            <a:r>
              <a:rPr lang="en-US" sz="3600" dirty="0" smtClean="0"/>
              <a:t>How can </a:t>
            </a:r>
            <a:r>
              <a:rPr lang="en-US" sz="3600" u="sng" dirty="0" smtClean="0"/>
              <a:t>YOU</a:t>
            </a:r>
            <a:r>
              <a:rPr lang="en-US" sz="3600" dirty="0" smtClean="0"/>
              <a:t> demonstrate it?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0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346" y="977462"/>
            <a:ext cx="9144000" cy="145042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Criterion C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0" y="3502483"/>
            <a:ext cx="12168910" cy="214157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/>
              <a:t>i</a:t>
            </a:r>
            <a:r>
              <a:rPr lang="en-US" sz="2800" dirty="0"/>
              <a:t>. create a product/outcome in response to the goal, global </a:t>
            </a:r>
            <a:r>
              <a:rPr lang="en-US" sz="2800" dirty="0" smtClean="0"/>
              <a:t>context and criteria </a:t>
            </a:r>
            <a:r>
              <a:rPr lang="en-US" sz="2800" dirty="0"/>
              <a:t>!</a:t>
            </a:r>
          </a:p>
          <a:p>
            <a:pPr algn="l"/>
            <a:r>
              <a:rPr lang="en-US" sz="2800" dirty="0"/>
              <a:t>ii. demonstrate thinking skills !</a:t>
            </a:r>
          </a:p>
          <a:p>
            <a:pPr algn="l"/>
            <a:r>
              <a:rPr lang="en-US" sz="2800" dirty="0"/>
              <a:t>iii. demonstrate communication and social skills!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4180" y="2254470"/>
            <a:ext cx="4350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Taking Action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039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338" y="2144111"/>
            <a:ext cx="115736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i</a:t>
            </a:r>
            <a:r>
              <a:rPr lang="en-US" sz="6000" dirty="0"/>
              <a:t>. create a product/outcome in response to the goal, global context and criteria !</a:t>
            </a:r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338" y="914400"/>
            <a:ext cx="115736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i</a:t>
            </a:r>
            <a:r>
              <a:rPr lang="en-US" sz="6000" dirty="0"/>
              <a:t>. create a product/outcome in response to the goal, global context and criteria 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9192" y="4117191"/>
            <a:ext cx="5675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The product/outcome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0002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91" y="1369568"/>
            <a:ext cx="9704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ii. demonstrate thinking skills !</a:t>
            </a:r>
          </a:p>
        </p:txBody>
      </p:sp>
    </p:spTree>
    <p:extLst>
      <p:ext uri="{BB962C8B-B14F-4D97-AF65-F5344CB8AC3E}">
        <p14:creationId xmlns:p14="http://schemas.microsoft.com/office/powerpoint/2010/main" val="1600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706" y="545691"/>
            <a:ext cx="9704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ii. demonstrate thinking skills 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6706" y="1887852"/>
            <a:ext cx="107993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As you create, you need to think about </a:t>
            </a:r>
            <a:r>
              <a:rPr lang="en-US" sz="4800" dirty="0" smtClean="0"/>
              <a:t>the application </a:t>
            </a:r>
            <a:r>
              <a:rPr lang="en-US" sz="4800" dirty="0"/>
              <a:t>of your information, make connections to your </a:t>
            </a:r>
            <a:r>
              <a:rPr lang="en-US" sz="4800" dirty="0" smtClean="0"/>
              <a:t>Global Context </a:t>
            </a:r>
            <a:r>
              <a:rPr lang="en-US" sz="4800" dirty="0"/>
              <a:t>and reflect on the successes and obstacles of </a:t>
            </a:r>
            <a:r>
              <a:rPr lang="en-US" sz="4800"/>
              <a:t>your </a:t>
            </a:r>
            <a:r>
              <a:rPr lang="en-US" sz="4800" smtClean="0"/>
              <a:t>creation process</a:t>
            </a:r>
            <a:r>
              <a:rPr lang="en-US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0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706" y="560438"/>
            <a:ext cx="9704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ii. demonstrate thinking skills 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6706" y="2212317"/>
            <a:ext cx="107993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Demonstrating application of your researched </a:t>
            </a:r>
            <a:r>
              <a:rPr lang="en-US" sz="4800" dirty="0" err="1"/>
              <a:t>information,and</a:t>
            </a:r>
            <a:r>
              <a:rPr lang="en-US" sz="4800" dirty="0"/>
              <a:t> reflection on the process of creation is an integral part of the </a:t>
            </a:r>
            <a:r>
              <a:rPr lang="en-US" sz="4800" dirty="0" smtClean="0"/>
              <a:t>personal project</a:t>
            </a:r>
            <a:r>
              <a:rPr lang="en-US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8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24" y="700353"/>
            <a:ext cx="118871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• Which research was applied, and how was it applied to your product?</a:t>
            </a:r>
          </a:p>
          <a:p>
            <a:r>
              <a:rPr lang="en-US" sz="4800" dirty="0"/>
              <a:t>• What decisions were made based on which resources?</a:t>
            </a:r>
          </a:p>
          <a:p>
            <a:r>
              <a:rPr lang="en-US" sz="4800" dirty="0"/>
              <a:t>• What were the solutions to problems you encountered, and </a:t>
            </a:r>
            <a:r>
              <a:rPr lang="en-US" sz="4800" dirty="0" smtClean="0"/>
              <a:t>how did </a:t>
            </a:r>
            <a:r>
              <a:rPr lang="en-US" sz="4800" dirty="0"/>
              <a:t>you develop each solution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00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79" y="2443656"/>
            <a:ext cx="12029090" cy="2317530"/>
          </a:xfrm>
        </p:spPr>
        <p:txBody>
          <a:bodyPr>
            <a:normAutofit fontScale="47500" lnSpcReduction="20000"/>
          </a:bodyPr>
          <a:lstStyle/>
          <a:p>
            <a:r>
              <a:rPr lang="en-US" sz="9600" dirty="0" err="1"/>
              <a:t>i</a:t>
            </a:r>
            <a:r>
              <a:rPr lang="en-US" sz="9600" dirty="0"/>
              <a:t>. define a clear goal and global context for the project, based on personal interests!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40476"/>
            <a:ext cx="118871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• What were the results of trial and error, and how did you use this information in the development of your product?</a:t>
            </a:r>
          </a:p>
          <a:p>
            <a:r>
              <a:rPr lang="en-US" sz="4800" dirty="0"/>
              <a:t>• How did the research and development of your product fit your chosen</a:t>
            </a:r>
          </a:p>
          <a:p>
            <a:r>
              <a:rPr lang="en-US" sz="4800" dirty="0"/>
              <a:t>Global Context?</a:t>
            </a:r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24" y="1015663"/>
            <a:ext cx="11887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As you develop your product, it is vital you regularly record your </a:t>
            </a:r>
            <a:r>
              <a:rPr lang="en-US" sz="4800" dirty="0" smtClean="0"/>
              <a:t>ideas, challenges </a:t>
            </a:r>
            <a:r>
              <a:rPr lang="en-US" sz="4800" dirty="0"/>
              <a:t>and solutions in your process journal. This information will </a:t>
            </a:r>
            <a:r>
              <a:rPr lang="en-US" sz="4800" dirty="0" smtClean="0"/>
              <a:t>be needed </a:t>
            </a:r>
            <a:r>
              <a:rPr lang="en-US" sz="4800" dirty="0"/>
              <a:t>to demonstrate thinking, communication and social </a:t>
            </a:r>
            <a:r>
              <a:rPr lang="en-US" sz="4800" dirty="0" smtClean="0"/>
              <a:t>skills.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148" y="675665"/>
            <a:ext cx="10276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iii. demonstrate communication and social skills!</a:t>
            </a:r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606" y="1346462"/>
            <a:ext cx="11634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It </a:t>
            </a:r>
            <a:r>
              <a:rPr lang="en-US" sz="6000" dirty="0"/>
              <a:t>is through </a:t>
            </a:r>
            <a:r>
              <a:rPr lang="en-US" sz="6000" dirty="0" smtClean="0"/>
              <a:t>your report </a:t>
            </a:r>
            <a:r>
              <a:rPr lang="en-US" sz="6000" dirty="0"/>
              <a:t>that you communicate your information, reflection, </a:t>
            </a:r>
            <a:r>
              <a:rPr lang="en-US" sz="6000" dirty="0" smtClean="0"/>
              <a:t>thinking, and </a:t>
            </a:r>
            <a:r>
              <a:rPr lang="en-US" sz="6000" dirty="0"/>
              <a:t>transfer skills</a:t>
            </a:r>
            <a:r>
              <a:rPr lang="en-US" sz="6000"/>
              <a:t>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733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350" y="135060"/>
            <a:ext cx="116349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• Outline your report and have it checked by your supervisor. </a:t>
            </a:r>
            <a:endParaRPr lang="en-US" sz="6000" dirty="0" smtClean="0"/>
          </a:p>
          <a:p>
            <a:r>
              <a:rPr lang="en-US" sz="6000" dirty="0"/>
              <a:t>W</a:t>
            </a:r>
            <a:r>
              <a:rPr lang="en-US" sz="6000" dirty="0" smtClean="0"/>
              <a:t>rite </a:t>
            </a:r>
            <a:r>
              <a:rPr lang="en-US" sz="6000" dirty="0"/>
              <a:t>it in chunks by focusing on one </a:t>
            </a:r>
            <a:r>
              <a:rPr lang="en-US" sz="6000" dirty="0" smtClean="0"/>
              <a:t>section of </a:t>
            </a:r>
            <a:r>
              <a:rPr lang="en-US" sz="6000" dirty="0"/>
              <a:t>the report at a time. Then, have your supervisor edit each </a:t>
            </a:r>
            <a:r>
              <a:rPr lang="en-US" sz="6000" dirty="0" smtClean="0"/>
              <a:t>chunk before </a:t>
            </a:r>
            <a:r>
              <a:rPr lang="en-US" sz="6000" dirty="0"/>
              <a:t>you move on. </a:t>
            </a:r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703" y="-88490"/>
            <a:ext cx="8825658" cy="3329581"/>
          </a:xfrm>
        </p:spPr>
        <p:txBody>
          <a:bodyPr/>
          <a:lstStyle/>
          <a:p>
            <a:r>
              <a:rPr lang="en-US" dirty="0" smtClean="0"/>
              <a:t>Criterion C: Taking Action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4441" y="3534068"/>
            <a:ext cx="1082565" cy="13849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77006" y="3534068"/>
            <a:ext cx="10783615" cy="1384995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"/>
              </a:rPr>
              <a:t>create an excellent product/outcome in response to the goal,</a:t>
            </a:r>
          </a:p>
          <a:p>
            <a:r>
              <a:rPr lang="en-US" sz="2800" b="0" i="0" u="none" strike="noStrike" baseline="0" dirty="0" smtClean="0">
                <a:latin typeface=""/>
              </a:rPr>
              <a:t>global context and criteria; demonstrate excellent thinking skills;</a:t>
            </a:r>
          </a:p>
          <a:p>
            <a:r>
              <a:rPr lang="en-US" sz="2800" b="0" i="0" u="none" strike="noStrike" baseline="0" dirty="0" smtClean="0">
                <a:latin typeface=""/>
              </a:rPr>
              <a:t>and demonstrate excellent communication and social skills.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9939" y="3964955"/>
            <a:ext cx="1017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7 - 8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D - Reflecting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6"/>
          <a:stretch/>
        </p:blipFill>
        <p:spPr>
          <a:xfrm>
            <a:off x="838200" y="1690688"/>
            <a:ext cx="10633750" cy="2942272"/>
          </a:xfrm>
        </p:spPr>
      </p:pic>
    </p:spTree>
    <p:extLst>
      <p:ext uri="{BB962C8B-B14F-4D97-AF65-F5344CB8AC3E}">
        <p14:creationId xmlns:p14="http://schemas.microsoft.com/office/powerpoint/2010/main" val="10180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D – 7-8 band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390934"/>
            <a:ext cx="10519663" cy="2465546"/>
          </a:xfrm>
        </p:spPr>
      </p:pic>
    </p:spTree>
    <p:extLst>
      <p:ext uri="{BB962C8B-B14F-4D97-AF65-F5344CB8AC3E}">
        <p14:creationId xmlns:p14="http://schemas.microsoft.com/office/powerpoint/2010/main" val="21326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</a:t>
            </a:r>
            <a:r>
              <a:rPr lang="en-US" dirty="0" smtClean="0"/>
              <a:t>D </a:t>
            </a:r>
            <a:r>
              <a:rPr lang="en-US" dirty="0"/>
              <a:t>– Strand </a:t>
            </a:r>
            <a:r>
              <a:rPr lang="en-US" dirty="0" err="1"/>
              <a:t>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8" t="6801" r="4032" b="64363"/>
          <a:stretch/>
        </p:blipFill>
        <p:spPr>
          <a:xfrm>
            <a:off x="646110" y="1248563"/>
            <a:ext cx="10944673" cy="904701"/>
          </a:xfrm>
        </p:spPr>
      </p:pic>
      <p:sp>
        <p:nvSpPr>
          <p:cNvPr id="5" name="Rectangle 4"/>
          <p:cNvSpPr/>
          <p:nvPr/>
        </p:nvSpPr>
        <p:spPr>
          <a:xfrm>
            <a:off x="6784258" y="1700913"/>
            <a:ext cx="4806525" cy="4129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161"/>
          <p:cNvGraphicFramePr/>
          <p:nvPr>
            <p:extLst>
              <p:ext uri="{D42A27DB-BD31-4B8C-83A1-F6EECF244321}">
                <p14:modId xmlns:p14="http://schemas.microsoft.com/office/powerpoint/2010/main" val="376696776"/>
              </p:ext>
            </p:extLst>
          </p:nvPr>
        </p:nvGraphicFramePr>
        <p:xfrm>
          <a:off x="316663" y="3179106"/>
          <a:ext cx="11603566" cy="3238499"/>
        </p:xfrm>
        <a:graphic>
          <a:graphicData uri="http://schemas.openxmlformats.org/drawingml/2006/table">
            <a:tbl>
              <a:tblPr/>
              <a:tblGrid>
                <a:gridCol w="3223271"/>
                <a:gridCol w="4303936"/>
                <a:gridCol w="4076359"/>
              </a:tblGrid>
              <a:tr h="1045633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3600" i="1" dirty="0" smtClean="0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Success criteria</a:t>
                      </a:r>
                      <a:endParaRPr sz="3600" i="1" dirty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i="1" dirty="0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Test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i="1" dirty="0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Outcome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bg1"/>
                    </a:solidFill>
                  </a:tcPr>
                </a:tc>
              </a:tr>
              <a:tr h="973666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i="1" dirty="0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Suitable for 3-8yr olds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i="1" dirty="0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User trial and survey of PYP teachers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i="1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From my testing I found that my product....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i="1" dirty="0">
                          <a:solidFill>
                            <a:schemeClr val="tx1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Specification continued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600" i="1">
                          <a:solidFill>
                            <a:srgbClr val="000000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defRPr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600" i="1">
                          <a:solidFill>
                            <a:srgbClr val="000000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defRPr>
                      </a:pP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6109" y="2224999"/>
            <a:ext cx="10944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Test your product against your Success Criteria, maybe use a testing table to show your findings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27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D – Strand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Summarise</a:t>
            </a:r>
            <a:r>
              <a:rPr lang="en-US" sz="2800" dirty="0" smtClean="0"/>
              <a:t> the testing outcomes </a:t>
            </a:r>
            <a:r>
              <a:rPr lang="en-US" sz="2800" dirty="0" err="1" smtClean="0"/>
              <a:t>evaluting</a:t>
            </a:r>
            <a:r>
              <a:rPr lang="en-US" sz="2800" dirty="0" smtClean="0"/>
              <a:t> the success of the products performance 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Highlight were the product performed well.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Highlight areas were the product was lacking.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Give recommendations for future improvements in the process and the product.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1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" y="882870"/>
            <a:ext cx="12029090" cy="2317530"/>
          </a:xfrm>
        </p:spPr>
        <p:txBody>
          <a:bodyPr>
            <a:normAutofit fontScale="47500" lnSpcReduction="20000"/>
          </a:bodyPr>
          <a:lstStyle/>
          <a:p>
            <a:r>
              <a:rPr lang="en-US" sz="9600" dirty="0" err="1"/>
              <a:t>i</a:t>
            </a:r>
            <a:r>
              <a:rPr lang="en-US" sz="9600" dirty="0"/>
              <a:t>. define a clear goal and global context for the project, based on personal interests!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8372" y="3326316"/>
            <a:ext cx="12307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through </a:t>
            </a:r>
            <a:r>
              <a:rPr lang="en-US" sz="4800" dirty="0"/>
              <a:t>the </a:t>
            </a:r>
            <a:r>
              <a:rPr lang="en-US" sz="4800" dirty="0" smtClean="0"/>
              <a:t>one </a:t>
            </a:r>
            <a:r>
              <a:rPr lang="en-US" sz="4800" dirty="0"/>
              <a:t>Global </a:t>
            </a:r>
            <a:r>
              <a:rPr lang="en-US" sz="4800" dirty="0" smtClean="0"/>
              <a:t>Context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324" y="5165493"/>
            <a:ext cx="8336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and personal interest</a:t>
            </a:r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</a:t>
            </a:r>
            <a:r>
              <a:rPr lang="en-US" dirty="0" smtClean="0"/>
              <a:t>D </a:t>
            </a:r>
            <a:r>
              <a:rPr lang="en-US" dirty="0"/>
              <a:t>– Strand </a:t>
            </a:r>
            <a:r>
              <a:rPr lang="en-US" dirty="0" smtClean="0"/>
              <a:t>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7" t="22977" r="3868" b="20757"/>
          <a:stretch/>
        </p:blipFill>
        <p:spPr>
          <a:xfrm>
            <a:off x="646111" y="1263311"/>
            <a:ext cx="10901876" cy="1761921"/>
          </a:xfrm>
        </p:spPr>
      </p:pic>
      <p:sp>
        <p:nvSpPr>
          <p:cNvPr id="5" name="Rectangle 4"/>
          <p:cNvSpPr/>
          <p:nvPr/>
        </p:nvSpPr>
        <p:spPr>
          <a:xfrm>
            <a:off x="646111" y="1263311"/>
            <a:ext cx="6093902" cy="4180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8516" y="2569734"/>
            <a:ext cx="7912318" cy="4282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6111" y="3215148"/>
            <a:ext cx="109018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/>
              <a:t>What have you learnt about the topic while doing your PPP?</a:t>
            </a:r>
          </a:p>
          <a:p>
            <a:pPr marL="571500" indent="-571500"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/>
              <a:t>What have you learnt about the </a:t>
            </a:r>
            <a:r>
              <a:rPr lang="en-US" sz="3600" dirty="0"/>
              <a:t>G</a:t>
            </a:r>
            <a:r>
              <a:rPr lang="en-US" sz="3600" dirty="0" smtClean="0"/>
              <a:t>lobal Context?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60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</a:t>
            </a:r>
            <a:r>
              <a:rPr lang="en-US" dirty="0" smtClean="0"/>
              <a:t>D </a:t>
            </a:r>
            <a:r>
              <a:rPr lang="en-US" dirty="0"/>
              <a:t>– Strand </a:t>
            </a:r>
            <a:r>
              <a:rPr lang="en-US" dirty="0" smtClean="0"/>
              <a:t>iii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8" t="63886" r="15075" b="4812"/>
          <a:stretch/>
        </p:blipFill>
        <p:spPr>
          <a:xfrm>
            <a:off x="685164" y="1533832"/>
            <a:ext cx="10753774" cy="1120878"/>
          </a:xfrm>
        </p:spPr>
      </p:pic>
      <p:sp>
        <p:nvSpPr>
          <p:cNvPr id="5" name="Rectangle 4"/>
          <p:cNvSpPr/>
          <p:nvPr/>
        </p:nvSpPr>
        <p:spPr>
          <a:xfrm>
            <a:off x="685164" y="1533832"/>
            <a:ext cx="2529984" cy="5161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164" y="3131140"/>
            <a:ext cx="107537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/>
              <a:t>What is an IB learner?</a:t>
            </a:r>
          </a:p>
          <a:p>
            <a:pPr marL="571500" indent="-571500">
              <a:lnSpc>
                <a:spcPct val="150000"/>
              </a:lnSpc>
              <a:buFont typeface="Arial" charset="0"/>
              <a:buChar char="•"/>
            </a:pPr>
            <a:endParaRPr lang="en-US" sz="3600" dirty="0"/>
          </a:p>
          <a:p>
            <a:pPr marL="571500" indent="-571500">
              <a:lnSpc>
                <a:spcPct val="150000"/>
              </a:lnSpc>
              <a:buFont typeface="Arial" charset="0"/>
              <a:buChar char="•"/>
            </a:pPr>
            <a:r>
              <a:rPr lang="en-US" sz="3600" dirty="0" smtClean="0"/>
              <a:t>How have you improved in any of these aspects?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89661" y="163134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/>
              <a:t>Create a durable bag using second</a:t>
            </a:r>
          </a:p>
          <a:p>
            <a:r>
              <a:rPr lang="en-US" sz="4800" dirty="0"/>
              <a:t>hand materials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661" y="3678959"/>
            <a:ext cx="93249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Create a range of bags using second</a:t>
            </a:r>
          </a:p>
          <a:p>
            <a:r>
              <a:rPr lang="en-US" sz="4800" dirty="0"/>
              <a:t>hand materials to exhibit at the local</a:t>
            </a:r>
          </a:p>
          <a:p>
            <a:r>
              <a:rPr lang="en-US" sz="4800" dirty="0"/>
              <a:t>arts center</a:t>
            </a:r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668" y="3074275"/>
            <a:ext cx="11981793" cy="2412124"/>
          </a:xfrm>
        </p:spPr>
        <p:txBody>
          <a:bodyPr>
            <a:normAutofit fontScale="55000" lnSpcReduction="20000"/>
          </a:bodyPr>
          <a:lstStyle/>
          <a:p>
            <a:r>
              <a:rPr lang="en-US" sz="9600" dirty="0"/>
              <a:t>ii. identify prior learning and subject-specific knowledge relevant to the project 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5" y="378372"/>
            <a:ext cx="11839902" cy="2412124"/>
          </a:xfrm>
        </p:spPr>
        <p:txBody>
          <a:bodyPr>
            <a:normAutofit fontScale="55000" lnSpcReduction="20000"/>
          </a:bodyPr>
          <a:lstStyle/>
          <a:p>
            <a:r>
              <a:rPr lang="en-US" sz="9600" dirty="0"/>
              <a:t>ii. identify prior learning and subject-specific knowledge relevant to the project !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26125" y="2961373"/>
            <a:ext cx="97919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Connect to subject</a:t>
            </a:r>
            <a:r>
              <a:rPr lang="en-US" sz="4800" b="1" dirty="0"/>
              <a:t>-</a:t>
            </a:r>
            <a:r>
              <a:rPr lang="en-US" sz="4800" dirty="0"/>
              <a:t>specific </a:t>
            </a:r>
            <a:r>
              <a:rPr lang="en-US" sz="4800" dirty="0" smtClean="0"/>
              <a:t>knowledge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26125" y="4418751"/>
            <a:ext cx="5418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And prior knowledge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154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503" y="3175876"/>
            <a:ext cx="11839904" cy="797034"/>
          </a:xfrm>
        </p:spPr>
        <p:txBody>
          <a:bodyPr>
            <a:normAutofit fontScale="55000" lnSpcReduction="20000"/>
          </a:bodyPr>
          <a:lstStyle/>
          <a:p>
            <a:r>
              <a:rPr lang="en-US" sz="9600" dirty="0"/>
              <a:t>iii. demonstrate research skills !</a:t>
            </a:r>
          </a:p>
          <a:p>
            <a:endParaRPr lang="en-US" sz="109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0497"/>
            <a:ext cx="11876690" cy="3492938"/>
          </a:xfrm>
        </p:spPr>
        <p:txBody>
          <a:bodyPr>
            <a:normAutofit lnSpcReduction="10000"/>
          </a:bodyPr>
          <a:lstStyle/>
          <a:p>
            <a:r>
              <a:rPr lang="en-US" sz="24000" dirty="0" smtClean="0"/>
              <a:t>OPVL</a:t>
            </a:r>
            <a:endParaRPr lang="en-US" sz="24000" dirty="0"/>
          </a:p>
          <a:p>
            <a:endParaRPr lang="en-US" sz="109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42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1475</Words>
  <Application>Microsoft Macintosh PowerPoint</Application>
  <PresentationFormat>Widescreen</PresentationFormat>
  <Paragraphs>178</Paragraphs>
  <Slides>41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Century Gothic</vt:lpstr>
      <vt:lpstr>Gill Sans</vt:lpstr>
      <vt:lpstr>Times</vt:lpstr>
      <vt:lpstr>Wingdings 3</vt:lpstr>
      <vt:lpstr>Ion</vt:lpstr>
      <vt:lpstr>1_Ion</vt:lpstr>
      <vt:lpstr>The Personal Project</vt:lpstr>
      <vt:lpstr>Criterion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Criterion A: Investigating</vt:lpstr>
      <vt:lpstr>Criteria B - Planning</vt:lpstr>
      <vt:lpstr>Criteria B – 7-8 band</vt:lpstr>
      <vt:lpstr>Criteria B – Strand i</vt:lpstr>
      <vt:lpstr>Criteria B – Strand i</vt:lpstr>
      <vt:lpstr>Criteria B – Strand ii</vt:lpstr>
      <vt:lpstr>Criteria B – Strand ii</vt:lpstr>
      <vt:lpstr>Criteria B – Strand ii</vt:lpstr>
      <vt:lpstr>Criteria B – Strand iii</vt:lpstr>
      <vt:lpstr>Criterion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Criterion C: Taking Action</vt:lpstr>
      <vt:lpstr>Criteria D - Reflecting</vt:lpstr>
      <vt:lpstr>Criteria D – 7-8 band</vt:lpstr>
      <vt:lpstr>Criteria D – Strand i</vt:lpstr>
      <vt:lpstr>Criteria D – Strand i</vt:lpstr>
      <vt:lpstr>Criteria D – Strand ii</vt:lpstr>
      <vt:lpstr>Criteria D – Strand iii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</dc:title>
  <dc:creator>Robin Marsh</dc:creator>
  <cp:lastModifiedBy>Microsoft Office User</cp:lastModifiedBy>
  <cp:revision>10</cp:revision>
  <dcterms:created xsi:type="dcterms:W3CDTF">2015-09-16T06:11:54Z</dcterms:created>
  <dcterms:modified xsi:type="dcterms:W3CDTF">2015-09-22T02:31:08Z</dcterms:modified>
</cp:coreProperties>
</file>