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7" r:id="rId1"/>
  </p:sldMasterIdLst>
  <p:sldIdLst>
    <p:sldId id="256" r:id="rId2"/>
    <p:sldId id="260" r:id="rId3"/>
    <p:sldId id="265" r:id="rId4"/>
    <p:sldId id="261" r:id="rId5"/>
    <p:sldId id="264" r:id="rId6"/>
    <p:sldId id="257" r:id="rId7"/>
    <p:sldId id="258" r:id="rId8"/>
    <p:sldId id="259"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3059"/>
  </p:normalViewPr>
  <p:slideViewPr>
    <p:cSldViewPr snapToGrid="0" snapToObjects="1">
      <p:cViewPr>
        <p:scale>
          <a:sx n="120" d="100"/>
          <a:sy n="120" d="100"/>
        </p:scale>
        <p:origin x="25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3FAEACE-739B-484A-A22F-CEC18B0E0C2C}" type="datetimeFigureOut">
              <a:rPr lang="en-US" smtClean="0"/>
              <a:t>9/7/17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28641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AEACE-739B-484A-A22F-CEC18B0E0C2C}" type="datetimeFigureOut">
              <a:rPr lang="en-US" smtClean="0"/>
              <a:t>9/7/17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26611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3FAEACE-739B-484A-A22F-CEC18B0E0C2C}" type="datetimeFigureOut">
              <a:rPr lang="en-US" smtClean="0"/>
              <a:t>9/7/17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523347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3FAEACE-739B-484A-A22F-CEC18B0E0C2C}" type="datetimeFigureOut">
              <a:rPr lang="en-US" smtClean="0"/>
              <a:t>9/7/17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59D92CA-D368-B646-99B0-E1877849213D}"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02586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3FAEACE-739B-484A-A22F-CEC18B0E0C2C}" type="datetimeFigureOut">
              <a:rPr lang="en-US" smtClean="0"/>
              <a:t>9/7/17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34442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3FAEACE-739B-484A-A22F-CEC18B0E0C2C}" type="datetimeFigureOut">
              <a:rPr lang="en-US" smtClean="0"/>
              <a:t>9/7/17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430519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3FAEACE-739B-484A-A22F-CEC18B0E0C2C}" type="datetimeFigureOut">
              <a:rPr lang="en-US" smtClean="0"/>
              <a:t>9/7/17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868476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FAEACE-739B-484A-A22F-CEC18B0E0C2C}" type="datetimeFigureOut">
              <a:rPr lang="en-US" smtClean="0"/>
              <a:t>9/7/17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43397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3FAEACE-739B-484A-A22F-CEC18B0E0C2C}" type="datetimeFigureOut">
              <a:rPr lang="en-US" smtClean="0"/>
              <a:t>9/7/17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376607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9" name="Shape 9"/>
          <p:cNvSpPr>
            <a:spLocks noGrp="1"/>
          </p:cNvSpPr>
          <p:nvPr>
            <p:ph type="title"/>
          </p:nvPr>
        </p:nvSpPr>
        <p:spPr>
          <a:prstGeom prst="rect">
            <a:avLst/>
          </a:prstGeom>
        </p:spPr>
        <p:txBody>
          <a:bodyPr/>
          <a:lstStyle/>
          <a:p>
            <a:pPr lvl="0">
              <a:defRPr sz="1800">
                <a:solidFill>
                  <a:srgbClr val="000000"/>
                </a:solidFill>
                <a:effectLst/>
              </a:defRPr>
            </a:pPr>
            <a:r>
              <a:rPr sz="5484">
                <a:solidFill>
                  <a:srgbClr val="BCB08F"/>
                </a:solidFill>
                <a:effectLst>
                  <a:outerShdw blurRad="12700" dist="12700" dir="16200000" rotWithShape="0">
                    <a:srgbClr val="000000">
                      <a:alpha val="50000"/>
                    </a:srgbClr>
                  </a:outerShdw>
                </a:effectLst>
              </a:rPr>
              <a:t>Title Text</a:t>
            </a:r>
          </a:p>
        </p:txBody>
      </p:sp>
      <p:sp>
        <p:nvSpPr>
          <p:cNvPr id="10" name="Shape 10"/>
          <p:cNvSpPr>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i="0">
                <a:solidFill>
                  <a:srgbClr val="000000"/>
                </a:solidFill>
                <a:effectLst/>
              </a:defRPr>
            </a:pPr>
            <a:r>
              <a:rPr sz="2531" i="1">
                <a:solidFill>
                  <a:srgbClr val="86837F">
                    <a:alpha val="80000"/>
                  </a:srgbClr>
                </a:solidFill>
                <a:effectLst>
                  <a:outerShdw blurRad="25400" dist="12700" dir="5400000" rotWithShape="0">
                    <a:srgbClr val="FFFFFF"/>
                  </a:outerShdw>
                </a:effectLst>
              </a:rPr>
              <a:t>Body Level One</a:t>
            </a:r>
          </a:p>
          <a:p>
            <a:pPr lvl="1">
              <a:defRPr sz="1800" i="0">
                <a:solidFill>
                  <a:srgbClr val="000000"/>
                </a:solidFill>
                <a:effectLst/>
              </a:defRPr>
            </a:pPr>
            <a:r>
              <a:rPr sz="2531" i="1">
                <a:solidFill>
                  <a:srgbClr val="86837F">
                    <a:alpha val="80000"/>
                  </a:srgbClr>
                </a:solidFill>
                <a:effectLst>
                  <a:outerShdw blurRad="25400" dist="12700" dir="5400000" rotWithShape="0">
                    <a:srgbClr val="FFFFFF"/>
                  </a:outerShdw>
                </a:effectLst>
              </a:rPr>
              <a:t>Body Level Two</a:t>
            </a:r>
          </a:p>
          <a:p>
            <a:pPr lvl="2">
              <a:defRPr sz="1800" i="0">
                <a:solidFill>
                  <a:srgbClr val="000000"/>
                </a:solidFill>
                <a:effectLst/>
              </a:defRPr>
            </a:pPr>
            <a:r>
              <a:rPr sz="2531" i="1">
                <a:solidFill>
                  <a:srgbClr val="86837F">
                    <a:alpha val="80000"/>
                  </a:srgbClr>
                </a:solidFill>
                <a:effectLst>
                  <a:outerShdw blurRad="25400" dist="12700" dir="5400000" rotWithShape="0">
                    <a:srgbClr val="FFFFFF"/>
                  </a:outerShdw>
                </a:effectLst>
              </a:rPr>
              <a:t>Body Level Three</a:t>
            </a:r>
          </a:p>
          <a:p>
            <a:pPr lvl="3">
              <a:defRPr sz="1800" i="0">
                <a:solidFill>
                  <a:srgbClr val="000000"/>
                </a:solidFill>
                <a:effectLst/>
              </a:defRPr>
            </a:pPr>
            <a:r>
              <a:rPr sz="2531" i="1">
                <a:solidFill>
                  <a:srgbClr val="86837F">
                    <a:alpha val="80000"/>
                  </a:srgbClr>
                </a:solidFill>
                <a:effectLst>
                  <a:outerShdw blurRad="25400" dist="12700" dir="5400000" rotWithShape="0">
                    <a:srgbClr val="FFFFFF"/>
                  </a:outerShdw>
                </a:effectLst>
              </a:rPr>
              <a:t>Body Level Four</a:t>
            </a:r>
          </a:p>
          <a:p>
            <a:pPr lvl="4">
              <a:defRPr sz="1800" i="0">
                <a:solidFill>
                  <a:srgbClr val="000000"/>
                </a:solidFill>
                <a:effectLst/>
              </a:defRPr>
            </a:pPr>
            <a:r>
              <a:rPr sz="2531" i="1">
                <a:solidFill>
                  <a:srgbClr val="86837F">
                    <a:alpha val="80000"/>
                  </a:srgbClr>
                </a:solidFill>
                <a:effectLst>
                  <a:outerShdw blurRad="25400" dist="12700" dir="5400000" rotWithShape="0">
                    <a:srgbClr val="FFFFFF"/>
                  </a:outerShdw>
                </a:effectLst>
              </a:rPr>
              <a:t>Body Level Five</a:t>
            </a:r>
          </a:p>
        </p:txBody>
      </p:sp>
    </p:spTree>
    <p:extLst>
      <p:ext uri="{BB962C8B-B14F-4D97-AF65-F5344CB8AC3E}">
        <p14:creationId xmlns:p14="http://schemas.microsoft.com/office/powerpoint/2010/main" val="180166287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FAEACE-739B-484A-A22F-CEC18B0E0C2C}" type="datetimeFigureOut">
              <a:rPr lang="en-US" smtClean="0"/>
              <a:t>9/7/17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202249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3FAEACE-739B-484A-A22F-CEC18B0E0C2C}" type="datetimeFigureOut">
              <a:rPr lang="en-US" smtClean="0"/>
              <a:t>9/7/17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655795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FAEACE-739B-484A-A22F-CEC18B0E0C2C}" type="datetimeFigureOut">
              <a:rPr lang="en-US" smtClean="0"/>
              <a:t>9/7/17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858761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FAEACE-739B-484A-A22F-CEC18B0E0C2C}" type="datetimeFigureOut">
              <a:rPr lang="en-US" smtClean="0"/>
              <a:t>9/7/17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75788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FAEACE-739B-484A-A22F-CEC18B0E0C2C}" type="datetimeFigureOut">
              <a:rPr lang="en-US" smtClean="0"/>
              <a:t>9/7/17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02993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AEACE-739B-484A-A22F-CEC18B0E0C2C}" type="datetimeFigureOut">
              <a:rPr lang="en-US" smtClean="0"/>
              <a:t>9/7/17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42373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AEACE-739B-484A-A22F-CEC18B0E0C2C}" type="datetimeFigureOut">
              <a:rPr lang="en-US" smtClean="0"/>
              <a:t>9/7/17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487266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AEACE-739B-484A-A22F-CEC18B0E0C2C}" type="datetimeFigureOut">
              <a:rPr lang="en-US" smtClean="0"/>
              <a:t>9/7/17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92CA-D368-B646-99B0-E1877849213D}" type="slidenum">
              <a:rPr lang="en-US" smtClean="0"/>
              <a:t>‹#›</a:t>
            </a:fld>
            <a:endParaRPr lang="en-US"/>
          </a:p>
        </p:txBody>
      </p:sp>
    </p:spTree>
    <p:extLst>
      <p:ext uri="{BB962C8B-B14F-4D97-AF65-F5344CB8AC3E}">
        <p14:creationId xmlns:p14="http://schemas.microsoft.com/office/powerpoint/2010/main" val="1929007362"/>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3FAEACE-739B-484A-A22F-CEC18B0E0C2C}" type="datetimeFigureOut">
              <a:rPr lang="en-US" smtClean="0"/>
              <a:t>9/7/17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9D92CA-D368-B646-99B0-E1877849213D}" type="slidenum">
              <a:rPr lang="en-US" smtClean="0"/>
              <a:t>‹#›</a:t>
            </a:fld>
            <a:endParaRPr lang="en-US"/>
          </a:p>
        </p:txBody>
      </p:sp>
    </p:spTree>
    <p:extLst>
      <p:ext uri="{BB962C8B-B14F-4D97-AF65-F5344CB8AC3E}">
        <p14:creationId xmlns:p14="http://schemas.microsoft.com/office/powerpoint/2010/main" val="1409797911"/>
      </p:ext>
    </p:extLst>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 id="2147483774" r:id="rId17"/>
    <p:sldLayoutId id="2147483775" r:id="rId18"/>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343" y="1242204"/>
            <a:ext cx="10251057" cy="2386297"/>
          </a:xfrm>
        </p:spPr>
        <p:txBody>
          <a:bodyPr>
            <a:noAutofit/>
          </a:bodyPr>
          <a:lstStyle/>
          <a:p>
            <a:r>
              <a:rPr lang="en-US" b="1" dirty="0" smtClean="0"/>
              <a:t>Creating specifications and criteria for evaluating your goal/product</a:t>
            </a:r>
            <a:endParaRPr lang="en-US" b="1" dirty="0"/>
          </a:p>
        </p:txBody>
      </p:sp>
      <p:sp>
        <p:nvSpPr>
          <p:cNvPr id="3" name="Subtitle 2"/>
          <p:cNvSpPr>
            <a:spLocks noGrp="1"/>
          </p:cNvSpPr>
          <p:nvPr>
            <p:ph type="subTitle" idx="1"/>
          </p:nvPr>
        </p:nvSpPr>
        <p:spPr>
          <a:xfrm>
            <a:off x="660634" y="3529615"/>
            <a:ext cx="11531365" cy="1655762"/>
          </a:xfrm>
        </p:spPr>
        <p:txBody>
          <a:bodyPr anchor="ctr">
            <a:normAutofit/>
          </a:bodyPr>
          <a:lstStyle/>
          <a:p>
            <a:r>
              <a:rPr lang="en-US" sz="3600" dirty="0" smtClean="0"/>
              <a:t>7 – 8 “Develop </a:t>
            </a:r>
            <a:r>
              <a:rPr lang="en-US" sz="3600" b="1" dirty="0" smtClean="0">
                <a:solidFill>
                  <a:srgbClr val="FFFF00"/>
                </a:solidFill>
              </a:rPr>
              <a:t>rigorous</a:t>
            </a:r>
            <a:r>
              <a:rPr lang="en-US" sz="3600" dirty="0" smtClean="0">
                <a:solidFill>
                  <a:srgbClr val="FFFF00"/>
                </a:solidFill>
              </a:rPr>
              <a:t> </a:t>
            </a:r>
            <a:r>
              <a:rPr lang="en-US" sz="3600" dirty="0" smtClean="0"/>
              <a:t>criteria for the product/outcome”</a:t>
            </a:r>
            <a:endParaRPr lang="en-US" sz="3600" dirty="0"/>
          </a:p>
        </p:txBody>
      </p:sp>
    </p:spTree>
    <p:extLst>
      <p:ext uri="{BB962C8B-B14F-4D97-AF65-F5344CB8AC3E}">
        <p14:creationId xmlns:p14="http://schemas.microsoft.com/office/powerpoint/2010/main" val="2072912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657763"/>
          </a:xfrm>
        </p:spPr>
        <p:txBody>
          <a:bodyPr>
            <a:normAutofit/>
          </a:bodyPr>
          <a:lstStyle/>
          <a:p>
            <a:r>
              <a:rPr lang="en-US" b="1" dirty="0" smtClean="0"/>
              <a:t>Rubric - E.g. </a:t>
            </a:r>
            <a:r>
              <a:rPr lang="en-US" b="1" dirty="0"/>
              <a:t>4</a:t>
            </a:r>
          </a:p>
        </p:txBody>
      </p:sp>
      <p:graphicFrame>
        <p:nvGraphicFramePr>
          <p:cNvPr id="2" name="Table 1"/>
          <p:cNvGraphicFramePr>
            <a:graphicFrameLocks noGrp="1"/>
          </p:cNvGraphicFramePr>
          <p:nvPr>
            <p:extLst>
              <p:ext uri="{D42A27DB-BD31-4B8C-83A1-F6EECF244321}">
                <p14:modId xmlns:p14="http://schemas.microsoft.com/office/powerpoint/2010/main" val="62631249"/>
              </p:ext>
            </p:extLst>
          </p:nvPr>
        </p:nvGraphicFramePr>
        <p:xfrm>
          <a:off x="894317" y="1336352"/>
          <a:ext cx="10525052" cy="5036628"/>
        </p:xfrm>
        <a:graphic>
          <a:graphicData uri="http://schemas.openxmlformats.org/drawingml/2006/table">
            <a:tbl>
              <a:tblPr firstRow="1" bandRow="1">
                <a:tableStyleId>{5C22544A-7EE6-4342-B048-85BDC9FD1C3A}</a:tableStyleId>
              </a:tblPr>
              <a:tblGrid>
                <a:gridCol w="2631263"/>
                <a:gridCol w="2631263"/>
                <a:gridCol w="2631263"/>
                <a:gridCol w="2631263"/>
              </a:tblGrid>
              <a:tr h="687038">
                <a:tc>
                  <a:txBody>
                    <a:bodyPr/>
                    <a:lstStyle/>
                    <a:p>
                      <a:endParaRPr lang="en-US" sz="3200" dirty="0"/>
                    </a:p>
                  </a:txBody>
                  <a:tcPr/>
                </a:tc>
                <a:tc>
                  <a:txBody>
                    <a:bodyPr/>
                    <a:lstStyle/>
                    <a:p>
                      <a:pPr>
                        <a:spcAft>
                          <a:spcPts val="0"/>
                        </a:spcAft>
                      </a:pPr>
                      <a:r>
                        <a:rPr lang="en-US" sz="2000">
                          <a:effectLst/>
                          <a:latin typeface="Calibri" charset="0"/>
                          <a:ea typeface="宋体" charset="-122"/>
                          <a:cs typeface="Times New Roman" charset="0"/>
                        </a:rPr>
                        <a:t>Not acceptable</a:t>
                      </a:r>
                    </a:p>
                  </a:txBody>
                  <a:tcPr marL="68580" marR="68580" marT="0" marB="0"/>
                </a:tc>
                <a:tc>
                  <a:txBody>
                    <a:bodyPr/>
                    <a:lstStyle/>
                    <a:p>
                      <a:pPr>
                        <a:spcAft>
                          <a:spcPts val="0"/>
                        </a:spcAft>
                      </a:pPr>
                      <a:r>
                        <a:rPr lang="en-US" sz="2000">
                          <a:effectLst/>
                          <a:latin typeface="Calibri" charset="0"/>
                          <a:ea typeface="宋体" charset="-122"/>
                          <a:cs typeface="Times New Roman" charset="0"/>
                        </a:rPr>
                        <a:t>Acceptable</a:t>
                      </a:r>
                    </a:p>
                  </a:txBody>
                  <a:tcPr marL="68580" marR="68580" marT="0" marB="0"/>
                </a:tc>
                <a:tc>
                  <a:txBody>
                    <a:bodyPr/>
                    <a:lstStyle/>
                    <a:p>
                      <a:pPr>
                        <a:spcAft>
                          <a:spcPts val="0"/>
                        </a:spcAft>
                      </a:pPr>
                      <a:r>
                        <a:rPr lang="en-US" sz="2000" dirty="0">
                          <a:effectLst/>
                          <a:latin typeface="Calibri" charset="0"/>
                          <a:ea typeface="宋体" charset="-122"/>
                          <a:cs typeface="Times New Roman" charset="0"/>
                        </a:rPr>
                        <a:t>Meets</a:t>
                      </a:r>
                    </a:p>
                  </a:txBody>
                  <a:tcPr marL="68580" marR="68580" marT="0" marB="0"/>
                </a:tc>
              </a:tr>
              <a:tr h="687038">
                <a:tc>
                  <a:txBody>
                    <a:bodyPr/>
                    <a:lstStyle/>
                    <a:p>
                      <a:pPr>
                        <a:spcAft>
                          <a:spcPts val="0"/>
                        </a:spcAft>
                      </a:pPr>
                      <a:r>
                        <a:rPr lang="en-US" sz="2000">
                          <a:effectLst/>
                          <a:latin typeface="Calibri" charset="0"/>
                          <a:ea typeface="宋体" charset="-122"/>
                          <a:cs typeface="Times New Roman" charset="0"/>
                        </a:rPr>
                        <a:t>Height of Rocket</a:t>
                      </a:r>
                    </a:p>
                  </a:txBody>
                  <a:tcPr marL="68580" marR="68580" marT="0" marB="0"/>
                </a:tc>
                <a:tc>
                  <a:txBody>
                    <a:bodyPr/>
                    <a:lstStyle/>
                    <a:p>
                      <a:pPr>
                        <a:spcAft>
                          <a:spcPts val="0"/>
                        </a:spcAft>
                      </a:pPr>
                      <a:r>
                        <a:rPr lang="en-US" sz="2000">
                          <a:effectLst/>
                          <a:latin typeface="Calibri" charset="0"/>
                          <a:ea typeface="宋体" charset="-122"/>
                          <a:cs typeface="Times New Roman" charset="0"/>
                        </a:rPr>
                        <a:t>1-2 meters plus or minus 11-20cm</a:t>
                      </a:r>
                    </a:p>
                  </a:txBody>
                  <a:tcPr marL="68580" marR="68580" marT="0" marB="0"/>
                </a:tc>
                <a:tc>
                  <a:txBody>
                    <a:bodyPr/>
                    <a:lstStyle/>
                    <a:p>
                      <a:pPr>
                        <a:spcAft>
                          <a:spcPts val="0"/>
                        </a:spcAft>
                      </a:pPr>
                      <a:r>
                        <a:rPr lang="en-US" sz="2000" dirty="0">
                          <a:effectLst/>
                          <a:latin typeface="Calibri" charset="0"/>
                          <a:ea typeface="宋体" charset="-122"/>
                          <a:cs typeface="Times New Roman" charset="0"/>
                        </a:rPr>
                        <a:t>1-2 meters plus or minus 1-10cm</a:t>
                      </a:r>
                    </a:p>
                  </a:txBody>
                  <a:tcPr marL="68580" marR="68580" marT="0" marB="0"/>
                </a:tc>
                <a:tc>
                  <a:txBody>
                    <a:bodyPr/>
                    <a:lstStyle/>
                    <a:p>
                      <a:pPr>
                        <a:spcAft>
                          <a:spcPts val="0"/>
                        </a:spcAft>
                      </a:pPr>
                      <a:r>
                        <a:rPr lang="en-US" sz="2000">
                          <a:effectLst/>
                          <a:latin typeface="Calibri" charset="0"/>
                          <a:ea typeface="宋体" charset="-122"/>
                          <a:cs typeface="Times New Roman" charset="0"/>
                        </a:rPr>
                        <a:t>1-2 meters</a:t>
                      </a:r>
                    </a:p>
                  </a:txBody>
                  <a:tcPr marL="68580" marR="68580" marT="0" marB="0"/>
                </a:tc>
              </a:tr>
              <a:tr h="687038">
                <a:tc>
                  <a:txBody>
                    <a:bodyPr/>
                    <a:lstStyle/>
                    <a:p>
                      <a:pPr>
                        <a:spcAft>
                          <a:spcPts val="0"/>
                        </a:spcAft>
                      </a:pPr>
                      <a:r>
                        <a:rPr lang="en-US" sz="2000">
                          <a:effectLst/>
                          <a:latin typeface="Calibri" charset="0"/>
                          <a:ea typeface="宋体" charset="-122"/>
                          <a:cs typeface="Times New Roman" charset="0"/>
                        </a:rPr>
                        <a:t>Durable</a:t>
                      </a:r>
                    </a:p>
                  </a:txBody>
                  <a:tcPr marL="68580" marR="68580" marT="0" marB="0"/>
                </a:tc>
                <a:tc>
                  <a:txBody>
                    <a:bodyPr/>
                    <a:lstStyle/>
                    <a:p>
                      <a:pPr>
                        <a:spcAft>
                          <a:spcPts val="0"/>
                        </a:spcAft>
                      </a:pPr>
                      <a:r>
                        <a:rPr lang="en-US" sz="2000">
                          <a:effectLst/>
                          <a:latin typeface="Calibri" charset="0"/>
                          <a:ea typeface="宋体" charset="-122"/>
                          <a:cs typeface="Times New Roman" charset="0"/>
                        </a:rPr>
                        <a:t>Lasted only once</a:t>
                      </a:r>
                    </a:p>
                  </a:txBody>
                  <a:tcPr marL="68580" marR="68580" marT="0" marB="0"/>
                </a:tc>
                <a:tc>
                  <a:txBody>
                    <a:bodyPr/>
                    <a:lstStyle/>
                    <a:p>
                      <a:pPr>
                        <a:spcAft>
                          <a:spcPts val="0"/>
                        </a:spcAft>
                      </a:pPr>
                      <a:r>
                        <a:rPr lang="en-US" sz="2000">
                          <a:effectLst/>
                          <a:latin typeface="Calibri" charset="0"/>
                          <a:ea typeface="宋体" charset="-122"/>
                          <a:cs typeface="Times New Roman" charset="0"/>
                        </a:rPr>
                        <a:t>Lasts between 2-9 Launches</a:t>
                      </a:r>
                    </a:p>
                  </a:txBody>
                  <a:tcPr marL="68580" marR="68580" marT="0" marB="0"/>
                </a:tc>
                <a:tc>
                  <a:txBody>
                    <a:bodyPr/>
                    <a:lstStyle/>
                    <a:p>
                      <a:pPr>
                        <a:spcAft>
                          <a:spcPts val="0"/>
                        </a:spcAft>
                      </a:pPr>
                      <a:r>
                        <a:rPr lang="en-US" sz="2000">
                          <a:effectLst/>
                          <a:latin typeface="Calibri" charset="0"/>
                          <a:ea typeface="宋体" charset="-122"/>
                          <a:cs typeface="Times New Roman" charset="0"/>
                        </a:rPr>
                        <a:t>Lasts for 10+ Launches</a:t>
                      </a:r>
                    </a:p>
                  </a:txBody>
                  <a:tcPr marL="68580" marR="68580" marT="0" marB="0"/>
                </a:tc>
              </a:tr>
              <a:tr h="687038">
                <a:tc>
                  <a:txBody>
                    <a:bodyPr/>
                    <a:lstStyle/>
                    <a:p>
                      <a:pPr>
                        <a:spcAft>
                          <a:spcPts val="0"/>
                        </a:spcAft>
                      </a:pPr>
                      <a:r>
                        <a:rPr lang="en-US" sz="2000">
                          <a:effectLst/>
                          <a:latin typeface="Calibri" charset="0"/>
                          <a:ea typeface="宋体" charset="-122"/>
                          <a:cs typeface="Times New Roman" charset="0"/>
                        </a:rPr>
                        <a:t>Brake or Stability Mechanism</a:t>
                      </a:r>
                    </a:p>
                  </a:txBody>
                  <a:tcPr marL="68580" marR="68580" marT="0" marB="0"/>
                </a:tc>
                <a:tc>
                  <a:txBody>
                    <a:bodyPr/>
                    <a:lstStyle/>
                    <a:p>
                      <a:pPr>
                        <a:spcAft>
                          <a:spcPts val="0"/>
                        </a:spcAft>
                      </a:pPr>
                      <a:r>
                        <a:rPr lang="en-US" sz="2000">
                          <a:effectLst/>
                          <a:latin typeface="Calibri" charset="0"/>
                          <a:ea typeface="宋体" charset="-122"/>
                          <a:cs typeface="Times New Roman" charset="0"/>
                        </a:rPr>
                        <a:t>Non-existent</a:t>
                      </a:r>
                    </a:p>
                  </a:txBody>
                  <a:tcPr marL="68580" marR="68580" marT="0" marB="0"/>
                </a:tc>
                <a:tc>
                  <a:txBody>
                    <a:bodyPr/>
                    <a:lstStyle/>
                    <a:p>
                      <a:pPr>
                        <a:spcAft>
                          <a:spcPts val="0"/>
                        </a:spcAft>
                      </a:pPr>
                      <a:r>
                        <a:rPr lang="en-US" sz="2000">
                          <a:effectLst/>
                          <a:latin typeface="Calibri" charset="0"/>
                          <a:ea typeface="宋体" charset="-122"/>
                          <a:cs typeface="Times New Roman" charset="0"/>
                        </a:rPr>
                        <a:t>Streamer</a:t>
                      </a:r>
                    </a:p>
                  </a:txBody>
                  <a:tcPr marL="68580" marR="68580" marT="0" marB="0"/>
                </a:tc>
                <a:tc>
                  <a:txBody>
                    <a:bodyPr/>
                    <a:lstStyle/>
                    <a:p>
                      <a:pPr>
                        <a:spcAft>
                          <a:spcPts val="0"/>
                        </a:spcAft>
                      </a:pPr>
                      <a:r>
                        <a:rPr lang="en-US" sz="2000">
                          <a:effectLst/>
                          <a:latin typeface="Calibri" charset="0"/>
                          <a:ea typeface="宋体" charset="-122"/>
                          <a:cs typeface="Times New Roman" charset="0"/>
                        </a:rPr>
                        <a:t>Parachute</a:t>
                      </a:r>
                    </a:p>
                  </a:txBody>
                  <a:tcPr marL="68580" marR="68580" marT="0" marB="0"/>
                </a:tc>
              </a:tr>
              <a:tr h="687038">
                <a:tc>
                  <a:txBody>
                    <a:bodyPr/>
                    <a:lstStyle/>
                    <a:p>
                      <a:pPr>
                        <a:spcAft>
                          <a:spcPts val="0"/>
                        </a:spcAft>
                      </a:pPr>
                      <a:r>
                        <a:rPr lang="en-US" sz="2000">
                          <a:effectLst/>
                          <a:latin typeface="Calibri" charset="0"/>
                          <a:ea typeface="宋体" charset="-122"/>
                          <a:cs typeface="Times New Roman" charset="0"/>
                        </a:rPr>
                        <a:t>Apogee</a:t>
                      </a:r>
                    </a:p>
                  </a:txBody>
                  <a:tcPr marL="68580" marR="68580" marT="0" marB="0"/>
                </a:tc>
                <a:tc>
                  <a:txBody>
                    <a:bodyPr/>
                    <a:lstStyle/>
                    <a:p>
                      <a:pPr>
                        <a:spcAft>
                          <a:spcPts val="0"/>
                        </a:spcAft>
                      </a:pPr>
                      <a:r>
                        <a:rPr lang="en-US" sz="2000">
                          <a:effectLst/>
                          <a:latin typeface="Calibri" charset="0"/>
                          <a:ea typeface="宋体" charset="-122"/>
                          <a:cs typeface="Times New Roman" charset="0"/>
                        </a:rPr>
                        <a:t>Less than 199ft or did not fly</a:t>
                      </a:r>
                    </a:p>
                  </a:txBody>
                  <a:tcPr marL="68580" marR="68580" marT="0" marB="0"/>
                </a:tc>
                <a:tc>
                  <a:txBody>
                    <a:bodyPr/>
                    <a:lstStyle/>
                    <a:p>
                      <a:pPr>
                        <a:spcAft>
                          <a:spcPts val="0"/>
                        </a:spcAft>
                      </a:pPr>
                      <a:r>
                        <a:rPr lang="en-US" sz="2000">
                          <a:effectLst/>
                          <a:latin typeface="Calibri" charset="0"/>
                          <a:ea typeface="宋体" charset="-122"/>
                          <a:cs typeface="Times New Roman" charset="0"/>
                        </a:rPr>
                        <a:t>200-999ft </a:t>
                      </a:r>
                    </a:p>
                  </a:txBody>
                  <a:tcPr marL="68580" marR="68580" marT="0" marB="0"/>
                </a:tc>
                <a:tc>
                  <a:txBody>
                    <a:bodyPr/>
                    <a:lstStyle/>
                    <a:p>
                      <a:pPr>
                        <a:spcAft>
                          <a:spcPts val="0"/>
                        </a:spcAft>
                      </a:pPr>
                      <a:r>
                        <a:rPr lang="en-US" sz="2000">
                          <a:effectLst/>
                          <a:latin typeface="Calibri" charset="0"/>
                          <a:ea typeface="宋体" charset="-122"/>
                          <a:cs typeface="Times New Roman" charset="0"/>
                        </a:rPr>
                        <a:t>1000 ft +</a:t>
                      </a:r>
                    </a:p>
                  </a:txBody>
                  <a:tcPr marL="68580" marR="68580" marT="0" marB="0"/>
                </a:tc>
              </a:tr>
              <a:tr h="687038">
                <a:tc>
                  <a:txBody>
                    <a:bodyPr/>
                    <a:lstStyle/>
                    <a:p>
                      <a:pPr>
                        <a:spcAft>
                          <a:spcPts val="0"/>
                        </a:spcAft>
                      </a:pPr>
                      <a:r>
                        <a:rPr lang="en-US" sz="2000">
                          <a:effectLst/>
                          <a:latin typeface="Calibri" charset="0"/>
                          <a:ea typeface="宋体" charset="-122"/>
                          <a:cs typeface="Times New Roman" charset="0"/>
                        </a:rPr>
                        <a:t>Cost</a:t>
                      </a:r>
                    </a:p>
                  </a:txBody>
                  <a:tcPr marL="68580" marR="68580" marT="0" marB="0"/>
                </a:tc>
                <a:tc>
                  <a:txBody>
                    <a:bodyPr/>
                    <a:lstStyle/>
                    <a:p>
                      <a:pPr>
                        <a:spcAft>
                          <a:spcPts val="0"/>
                        </a:spcAft>
                      </a:pPr>
                      <a:r>
                        <a:rPr lang="en-US" sz="2000">
                          <a:effectLst/>
                          <a:latin typeface="Calibri" charset="0"/>
                          <a:ea typeface="宋体" charset="-122"/>
                          <a:cs typeface="Times New Roman" charset="0"/>
                        </a:rPr>
                        <a:t>£150.01+</a:t>
                      </a:r>
                    </a:p>
                  </a:txBody>
                  <a:tcPr marL="68580" marR="68580" marT="0" marB="0"/>
                </a:tc>
                <a:tc>
                  <a:txBody>
                    <a:bodyPr/>
                    <a:lstStyle/>
                    <a:p>
                      <a:pPr>
                        <a:spcAft>
                          <a:spcPts val="0"/>
                        </a:spcAft>
                      </a:pPr>
                      <a:r>
                        <a:rPr lang="en-US" sz="2000">
                          <a:effectLst/>
                          <a:latin typeface="Calibri" charset="0"/>
                          <a:ea typeface="宋体" charset="-122"/>
                          <a:cs typeface="Times New Roman" charset="0"/>
                        </a:rPr>
                        <a:t>£100.01 - £150</a:t>
                      </a:r>
                    </a:p>
                  </a:txBody>
                  <a:tcPr marL="68580" marR="68580" marT="0" marB="0"/>
                </a:tc>
                <a:tc>
                  <a:txBody>
                    <a:bodyPr/>
                    <a:lstStyle/>
                    <a:p>
                      <a:pPr>
                        <a:spcAft>
                          <a:spcPts val="0"/>
                        </a:spcAft>
                      </a:pPr>
                      <a:r>
                        <a:rPr lang="en-US" sz="2000">
                          <a:effectLst/>
                          <a:latin typeface="Calibri" charset="0"/>
                          <a:ea typeface="宋体" charset="-122"/>
                          <a:cs typeface="Times New Roman" charset="0"/>
                        </a:rPr>
                        <a:t>Less than £100</a:t>
                      </a:r>
                    </a:p>
                  </a:txBody>
                  <a:tcPr marL="68580" marR="68580" marT="0" marB="0"/>
                </a:tc>
              </a:tr>
              <a:tr h="687038">
                <a:tc>
                  <a:txBody>
                    <a:bodyPr/>
                    <a:lstStyle/>
                    <a:p>
                      <a:pPr>
                        <a:spcAft>
                          <a:spcPts val="0"/>
                        </a:spcAft>
                      </a:pPr>
                      <a:r>
                        <a:rPr lang="en-US" sz="2000">
                          <a:effectLst/>
                          <a:latin typeface="Calibri" charset="0"/>
                          <a:ea typeface="宋体" charset="-122"/>
                          <a:cs typeface="Times New Roman" charset="0"/>
                        </a:rPr>
                        <a:t>Fuel</a:t>
                      </a:r>
                    </a:p>
                  </a:txBody>
                  <a:tcPr marL="68580" marR="68580" marT="0" marB="0"/>
                </a:tc>
                <a:tc>
                  <a:txBody>
                    <a:bodyPr/>
                    <a:lstStyle/>
                    <a:p>
                      <a:pPr>
                        <a:spcAft>
                          <a:spcPts val="0"/>
                        </a:spcAft>
                      </a:pPr>
                      <a:r>
                        <a:rPr lang="en-US" sz="2000">
                          <a:effectLst/>
                          <a:latin typeface="Calibri" charset="0"/>
                          <a:ea typeface="宋体" charset="-122"/>
                          <a:cs typeface="Times New Roman" charset="0"/>
                        </a:rPr>
                        <a:t>Non-existent</a:t>
                      </a:r>
                    </a:p>
                  </a:txBody>
                  <a:tcPr marL="68580" marR="68580" marT="0" marB="0"/>
                </a:tc>
                <a:tc>
                  <a:txBody>
                    <a:bodyPr/>
                    <a:lstStyle/>
                    <a:p>
                      <a:pPr>
                        <a:spcAft>
                          <a:spcPts val="0"/>
                        </a:spcAft>
                      </a:pPr>
                      <a:r>
                        <a:rPr lang="en-US" sz="2000" dirty="0">
                          <a:effectLst/>
                          <a:latin typeface="Calibri" charset="0"/>
                          <a:ea typeface="宋体" charset="-122"/>
                          <a:cs typeface="Times New Roman" charset="0"/>
                        </a:rPr>
                        <a:t>Propulsion system other than homemade rocket fuel</a:t>
                      </a:r>
                    </a:p>
                  </a:txBody>
                  <a:tcPr marL="68580" marR="68580" marT="0" marB="0"/>
                </a:tc>
                <a:tc>
                  <a:txBody>
                    <a:bodyPr/>
                    <a:lstStyle/>
                    <a:p>
                      <a:pPr>
                        <a:spcAft>
                          <a:spcPts val="0"/>
                        </a:spcAft>
                      </a:pPr>
                      <a:r>
                        <a:rPr lang="en-US" sz="2000" dirty="0">
                          <a:effectLst/>
                          <a:latin typeface="Calibri" charset="0"/>
                          <a:ea typeface="宋体" charset="-122"/>
                          <a:cs typeface="Times New Roman" charset="0"/>
                        </a:rPr>
                        <a:t>Homemade rocket fuel</a:t>
                      </a:r>
                    </a:p>
                  </a:txBody>
                  <a:tcPr marL="68580" marR="68580" marT="0" marB="0"/>
                </a:tc>
              </a:tr>
            </a:tbl>
          </a:graphicData>
        </a:graphic>
      </p:graphicFrame>
      <p:sp>
        <p:nvSpPr>
          <p:cNvPr id="3" name="Rectangle 2"/>
          <p:cNvSpPr/>
          <p:nvPr/>
        </p:nvSpPr>
        <p:spPr>
          <a:xfrm>
            <a:off x="6145619" y="2030819"/>
            <a:ext cx="2647507" cy="4338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80392" y="2044996"/>
            <a:ext cx="2647507" cy="4338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3180" y="3046759"/>
            <a:ext cx="4814096" cy="198630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2640" y="5018544"/>
            <a:ext cx="4804003" cy="958902"/>
          </a:xfrm>
          <a:prstGeom prst="rect">
            <a:avLst/>
          </a:prstGeom>
        </p:spPr>
      </p:pic>
    </p:spTree>
    <p:extLst>
      <p:ext uri="{BB962C8B-B14F-4D97-AF65-F5344CB8AC3E}">
        <p14:creationId xmlns:p14="http://schemas.microsoft.com/office/powerpoint/2010/main" val="17533582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par>
                                <p:cTn id="18" presetID="9"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865" y="764373"/>
            <a:ext cx="10113335" cy="1293028"/>
          </a:xfrm>
        </p:spPr>
        <p:txBody>
          <a:bodyPr>
            <a:noAutofit/>
          </a:bodyPr>
          <a:lstStyle/>
          <a:p>
            <a:r>
              <a:rPr lang="en-US" sz="6000" b="1" dirty="0" smtClean="0"/>
              <a:t>Criteria requirements</a:t>
            </a:r>
            <a:endParaRPr lang="en-US" sz="6000" b="1" dirty="0"/>
          </a:p>
        </p:txBody>
      </p:sp>
      <p:sp>
        <p:nvSpPr>
          <p:cNvPr id="3" name="Content Placeholder 2"/>
          <p:cNvSpPr>
            <a:spLocks noGrp="1"/>
          </p:cNvSpPr>
          <p:nvPr>
            <p:ph idx="1"/>
          </p:nvPr>
        </p:nvSpPr>
        <p:spPr/>
        <p:txBody>
          <a:bodyPr>
            <a:noAutofit/>
          </a:bodyPr>
          <a:lstStyle/>
          <a:p>
            <a:r>
              <a:rPr lang="en-US" sz="2400" dirty="0"/>
              <a:t>C</a:t>
            </a:r>
            <a:r>
              <a:rPr lang="en-US" sz="2400" dirty="0" smtClean="0"/>
              <a:t>riteria used </a:t>
            </a:r>
            <a:r>
              <a:rPr lang="en-US" sz="2400" dirty="0"/>
              <a:t>to </a:t>
            </a:r>
            <a:r>
              <a:rPr lang="en-US" sz="2400" b="1" dirty="0">
                <a:solidFill>
                  <a:srgbClr val="FFFF00"/>
                </a:solidFill>
              </a:rPr>
              <a:t>self-assess </a:t>
            </a:r>
            <a:r>
              <a:rPr lang="en-US" sz="2400" b="1" dirty="0" smtClean="0">
                <a:solidFill>
                  <a:srgbClr val="FFFF00"/>
                </a:solidFill>
              </a:rPr>
              <a:t>achievement of goal </a:t>
            </a:r>
            <a:r>
              <a:rPr lang="en-US" sz="2400" dirty="0"/>
              <a:t>later </a:t>
            </a:r>
            <a:r>
              <a:rPr lang="en-US" sz="2400" dirty="0" smtClean="0"/>
              <a:t>in the </a:t>
            </a:r>
            <a:r>
              <a:rPr lang="en-US" sz="2400" dirty="0"/>
              <a:t>project. </a:t>
            </a:r>
            <a:endParaRPr lang="en-US" sz="2400" dirty="0" smtClean="0"/>
          </a:p>
          <a:p>
            <a:r>
              <a:rPr lang="en-US" sz="2400" dirty="0"/>
              <a:t>R</a:t>
            </a:r>
            <a:r>
              <a:rPr lang="en-US" sz="2400" dirty="0" smtClean="0"/>
              <a:t>eflect</a:t>
            </a:r>
            <a:r>
              <a:rPr lang="en-US" sz="2400" b="1" dirty="0" smtClean="0"/>
              <a:t> </a:t>
            </a:r>
            <a:r>
              <a:rPr lang="en-US" sz="2400" b="1" dirty="0">
                <a:solidFill>
                  <a:srgbClr val="FFFF00"/>
                </a:solidFill>
              </a:rPr>
              <a:t>all </a:t>
            </a:r>
            <a:r>
              <a:rPr lang="en-US" sz="2400" b="1" dirty="0" smtClean="0">
                <a:solidFill>
                  <a:srgbClr val="FFFF00"/>
                </a:solidFill>
              </a:rPr>
              <a:t>elements </a:t>
            </a:r>
            <a:r>
              <a:rPr lang="en-US" sz="2400" dirty="0"/>
              <a:t>of the goal. </a:t>
            </a:r>
            <a:endParaRPr lang="en-US" sz="2400" dirty="0" smtClean="0"/>
          </a:p>
          <a:p>
            <a:r>
              <a:rPr lang="en-US" sz="2400" dirty="0" smtClean="0"/>
              <a:t>Get </a:t>
            </a:r>
            <a:r>
              <a:rPr lang="en-US" sz="2400" b="1" dirty="0" smtClean="0">
                <a:solidFill>
                  <a:srgbClr val="FFFF00"/>
                </a:solidFill>
              </a:rPr>
              <a:t>advice </a:t>
            </a:r>
            <a:r>
              <a:rPr lang="en-US" sz="2400" b="1" dirty="0">
                <a:solidFill>
                  <a:srgbClr val="FFFF00"/>
                </a:solidFill>
              </a:rPr>
              <a:t>from a real-life expert </a:t>
            </a:r>
            <a:r>
              <a:rPr lang="en-US" sz="2400" dirty="0"/>
              <a:t>to decide what an ‘excellent’ outcome or product should be.</a:t>
            </a:r>
          </a:p>
          <a:p>
            <a:r>
              <a:rPr lang="en-US" sz="2400" dirty="0" smtClean="0"/>
              <a:t>Criteria written </a:t>
            </a:r>
            <a:r>
              <a:rPr lang="en-US" sz="2400" dirty="0"/>
              <a:t>in </a:t>
            </a:r>
            <a:r>
              <a:rPr lang="en-US" sz="2400" b="1" dirty="0">
                <a:solidFill>
                  <a:srgbClr val="FFFF00"/>
                </a:solidFill>
              </a:rPr>
              <a:t>list </a:t>
            </a:r>
            <a:r>
              <a:rPr lang="en-US" sz="2400" b="1" dirty="0" smtClean="0">
                <a:solidFill>
                  <a:srgbClr val="FFFF00"/>
                </a:solidFill>
              </a:rPr>
              <a:t>form </a:t>
            </a:r>
            <a:r>
              <a:rPr lang="en-US" sz="2400" dirty="0"/>
              <a:t>or </a:t>
            </a:r>
            <a:r>
              <a:rPr lang="en-US" sz="2400" dirty="0" smtClean="0"/>
              <a:t>a </a:t>
            </a:r>
            <a:r>
              <a:rPr lang="en-US" sz="2400" b="1" dirty="0">
                <a:solidFill>
                  <a:srgbClr val="FFFF00"/>
                </a:solidFill>
              </a:rPr>
              <a:t>rubric</a:t>
            </a:r>
            <a:r>
              <a:rPr lang="en-US" sz="2400" dirty="0"/>
              <a:t>.</a:t>
            </a:r>
          </a:p>
          <a:p>
            <a:r>
              <a:rPr lang="en-US" sz="2400" dirty="0" smtClean="0"/>
              <a:t>If </a:t>
            </a:r>
            <a:r>
              <a:rPr lang="en-US" sz="2400" dirty="0"/>
              <a:t>the project has more than 1 aspect to the goal </a:t>
            </a:r>
            <a:r>
              <a:rPr lang="en-US" sz="2400" dirty="0" smtClean="0"/>
              <a:t>(e.g. to </a:t>
            </a:r>
            <a:r>
              <a:rPr lang="en-US" sz="2400" dirty="0"/>
              <a:t>learn something and then </a:t>
            </a:r>
            <a:r>
              <a:rPr lang="en-US" sz="2400" dirty="0" smtClean="0"/>
              <a:t>to perform</a:t>
            </a:r>
            <a:r>
              <a:rPr lang="en-US" sz="2400" dirty="0"/>
              <a:t>), there may be </a:t>
            </a:r>
            <a:r>
              <a:rPr lang="en-US" sz="2400" b="1" dirty="0">
                <a:solidFill>
                  <a:srgbClr val="FFFF00"/>
                </a:solidFill>
              </a:rPr>
              <a:t>separate criteria for the parts</a:t>
            </a:r>
            <a:r>
              <a:rPr lang="en-US" sz="2400" dirty="0"/>
              <a:t>.</a:t>
            </a:r>
          </a:p>
        </p:txBody>
      </p:sp>
    </p:spTree>
    <p:extLst>
      <p:ext uri="{BB962C8B-B14F-4D97-AF65-F5344CB8AC3E}">
        <p14:creationId xmlns:p14="http://schemas.microsoft.com/office/powerpoint/2010/main" val="89097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865" y="764373"/>
            <a:ext cx="10113335" cy="1293028"/>
          </a:xfrm>
        </p:spPr>
        <p:txBody>
          <a:bodyPr>
            <a:noAutofit/>
          </a:bodyPr>
          <a:lstStyle/>
          <a:p>
            <a:r>
              <a:rPr lang="en-US" sz="6000" b="1" dirty="0" smtClean="0"/>
              <a:t>Criteria Considerations</a:t>
            </a:r>
            <a:endParaRPr lang="en-US" sz="6000" b="1" dirty="0"/>
          </a:p>
        </p:txBody>
      </p:sp>
      <p:sp>
        <p:nvSpPr>
          <p:cNvPr id="3" name="Content Placeholder 2"/>
          <p:cNvSpPr>
            <a:spLocks noGrp="1"/>
          </p:cNvSpPr>
          <p:nvPr>
            <p:ph idx="1"/>
          </p:nvPr>
        </p:nvSpPr>
        <p:spPr/>
        <p:txBody>
          <a:bodyPr>
            <a:noAutofit/>
          </a:bodyPr>
          <a:lstStyle/>
          <a:p>
            <a:r>
              <a:rPr lang="en-US" sz="2400" dirty="0" smtClean="0"/>
              <a:t>Resources</a:t>
            </a:r>
          </a:p>
          <a:p>
            <a:r>
              <a:rPr lang="en-US" sz="2400" dirty="0" smtClean="0"/>
              <a:t>Steps</a:t>
            </a:r>
          </a:p>
          <a:p>
            <a:r>
              <a:rPr lang="en-US" sz="2400" dirty="0" smtClean="0"/>
              <a:t>Timeframe</a:t>
            </a:r>
          </a:p>
          <a:p>
            <a:r>
              <a:rPr lang="en-US" sz="2400" dirty="0" smtClean="0"/>
              <a:t>Logical – Feasible</a:t>
            </a:r>
          </a:p>
          <a:p>
            <a:r>
              <a:rPr lang="en-US" sz="2400" dirty="0" smtClean="0"/>
              <a:t>Research to inform plan</a:t>
            </a:r>
          </a:p>
          <a:p>
            <a:r>
              <a:rPr lang="en-US" sz="2400" dirty="0" smtClean="0"/>
              <a:t>Develop </a:t>
            </a:r>
            <a:r>
              <a:rPr lang="en-US" sz="2400" smtClean="0"/>
              <a:t>Global Context</a:t>
            </a:r>
            <a:endParaRPr lang="en-US" sz="2400" dirty="0"/>
          </a:p>
        </p:txBody>
      </p:sp>
    </p:spTree>
    <p:extLst>
      <p:ext uri="{BB962C8B-B14F-4D97-AF65-F5344CB8AC3E}">
        <p14:creationId xmlns:p14="http://schemas.microsoft.com/office/powerpoint/2010/main" val="184291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865" y="764373"/>
            <a:ext cx="10113335" cy="1293028"/>
          </a:xfrm>
        </p:spPr>
        <p:txBody>
          <a:bodyPr>
            <a:noAutofit/>
          </a:bodyPr>
          <a:lstStyle/>
          <a:p>
            <a:r>
              <a:rPr lang="en-US" sz="6000" b="1" dirty="0" smtClean="0"/>
              <a:t>5-6 Criteria</a:t>
            </a:r>
            <a:endParaRPr lang="en-US" sz="6000" b="1" dirty="0"/>
          </a:p>
        </p:txBody>
      </p:sp>
      <p:sp>
        <p:nvSpPr>
          <p:cNvPr id="3" name="Content Placeholder 2"/>
          <p:cNvSpPr>
            <a:spLocks noGrp="1"/>
          </p:cNvSpPr>
          <p:nvPr>
            <p:ph idx="1"/>
          </p:nvPr>
        </p:nvSpPr>
        <p:spPr/>
        <p:txBody>
          <a:bodyPr>
            <a:normAutofit/>
          </a:bodyPr>
          <a:lstStyle/>
          <a:p>
            <a:r>
              <a:rPr lang="en-US" sz="2400" dirty="0" smtClean="0"/>
              <a:t>Develop </a:t>
            </a:r>
            <a:r>
              <a:rPr lang="en-US" sz="2400" b="1" dirty="0" smtClean="0">
                <a:solidFill>
                  <a:srgbClr val="FFFF00"/>
                </a:solidFill>
              </a:rPr>
              <a:t>substantial and appropriate </a:t>
            </a:r>
            <a:r>
              <a:rPr lang="en-US" sz="2400" dirty="0" smtClean="0"/>
              <a:t>criteria for the product/outcome</a:t>
            </a:r>
          </a:p>
          <a:p>
            <a:r>
              <a:rPr lang="en-US" sz="2400" dirty="0" smtClean="0"/>
              <a:t>Present a </a:t>
            </a:r>
            <a:r>
              <a:rPr lang="en-US" sz="2400" b="1" dirty="0">
                <a:solidFill>
                  <a:srgbClr val="FFFF00"/>
                </a:solidFill>
              </a:rPr>
              <a:t>substantial </a:t>
            </a:r>
            <a:r>
              <a:rPr lang="en-US" sz="2400" dirty="0" smtClean="0"/>
              <a:t>plan and record of the development process of the project</a:t>
            </a:r>
          </a:p>
          <a:p>
            <a:r>
              <a:rPr lang="en-US" sz="2400" dirty="0" smtClean="0"/>
              <a:t>Demonstrate </a:t>
            </a:r>
            <a:r>
              <a:rPr lang="en-US" sz="2400" b="1" dirty="0">
                <a:solidFill>
                  <a:srgbClr val="FFFF00"/>
                </a:solidFill>
              </a:rPr>
              <a:t>substantial </a:t>
            </a:r>
            <a:r>
              <a:rPr lang="en-US" sz="2400" dirty="0" smtClean="0"/>
              <a:t>self-management skills</a:t>
            </a:r>
            <a:endParaRPr lang="en-US" sz="2400" dirty="0"/>
          </a:p>
        </p:txBody>
      </p:sp>
    </p:spTree>
    <p:extLst>
      <p:ext uri="{BB962C8B-B14F-4D97-AF65-F5344CB8AC3E}">
        <p14:creationId xmlns:p14="http://schemas.microsoft.com/office/powerpoint/2010/main" val="131611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865" y="764373"/>
            <a:ext cx="10113335" cy="1293028"/>
          </a:xfrm>
        </p:spPr>
        <p:txBody>
          <a:bodyPr>
            <a:noAutofit/>
          </a:bodyPr>
          <a:lstStyle/>
          <a:p>
            <a:r>
              <a:rPr lang="en-US" sz="6000" b="1" dirty="0" smtClean="0"/>
              <a:t>7-8 Criteria</a:t>
            </a:r>
            <a:endParaRPr lang="en-US" sz="6000" b="1" dirty="0"/>
          </a:p>
        </p:txBody>
      </p:sp>
      <p:sp>
        <p:nvSpPr>
          <p:cNvPr id="3" name="Content Placeholder 2"/>
          <p:cNvSpPr>
            <a:spLocks noGrp="1"/>
          </p:cNvSpPr>
          <p:nvPr>
            <p:ph idx="1"/>
          </p:nvPr>
        </p:nvSpPr>
        <p:spPr/>
        <p:txBody>
          <a:bodyPr>
            <a:normAutofit/>
          </a:bodyPr>
          <a:lstStyle/>
          <a:p>
            <a:r>
              <a:rPr lang="en-US" sz="2400" dirty="0" smtClean="0"/>
              <a:t>Develop </a:t>
            </a:r>
            <a:r>
              <a:rPr lang="en-US" sz="2400" b="1" dirty="0" smtClean="0">
                <a:solidFill>
                  <a:srgbClr val="FFFF00"/>
                </a:solidFill>
              </a:rPr>
              <a:t>rigorous</a:t>
            </a:r>
            <a:r>
              <a:rPr lang="en-US" sz="2400" dirty="0" smtClean="0">
                <a:solidFill>
                  <a:srgbClr val="FFFF00"/>
                </a:solidFill>
              </a:rPr>
              <a:t> </a:t>
            </a:r>
            <a:r>
              <a:rPr lang="en-US" sz="2400" dirty="0" smtClean="0"/>
              <a:t>criteria for the product/outcome</a:t>
            </a:r>
          </a:p>
          <a:p>
            <a:r>
              <a:rPr lang="en-US" sz="2400" dirty="0" smtClean="0"/>
              <a:t>Present a </a:t>
            </a:r>
            <a:r>
              <a:rPr lang="en-US" sz="2400" b="1" dirty="0" smtClean="0">
                <a:solidFill>
                  <a:srgbClr val="FFFF00"/>
                </a:solidFill>
              </a:rPr>
              <a:t>detailed and accurate</a:t>
            </a:r>
            <a:r>
              <a:rPr lang="en-US" sz="2400" dirty="0" smtClean="0"/>
              <a:t> plan and record of the development process of the project</a:t>
            </a:r>
          </a:p>
          <a:p>
            <a:r>
              <a:rPr lang="en-US" sz="2400" dirty="0" smtClean="0"/>
              <a:t>Demonstrate </a:t>
            </a:r>
            <a:r>
              <a:rPr lang="en-US" sz="2400" b="1" dirty="0" smtClean="0">
                <a:solidFill>
                  <a:srgbClr val="FFFF00"/>
                </a:solidFill>
              </a:rPr>
              <a:t>excellent</a:t>
            </a:r>
            <a:r>
              <a:rPr lang="en-US" sz="2400" dirty="0" smtClean="0">
                <a:solidFill>
                  <a:srgbClr val="FFFF00"/>
                </a:solidFill>
              </a:rPr>
              <a:t> </a:t>
            </a:r>
            <a:r>
              <a:rPr lang="en-US" sz="2400" dirty="0" smtClean="0"/>
              <a:t>self-management skills</a:t>
            </a:r>
            <a:endParaRPr lang="en-US" sz="2400" dirty="0"/>
          </a:p>
        </p:txBody>
      </p:sp>
    </p:spTree>
    <p:extLst>
      <p:ext uri="{BB962C8B-B14F-4D97-AF65-F5344CB8AC3E}">
        <p14:creationId xmlns:p14="http://schemas.microsoft.com/office/powerpoint/2010/main" val="104583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159489" y="229535"/>
            <a:ext cx="11440632" cy="1293028"/>
          </a:xfrm>
          <a:prstGeom prst="rect">
            <a:avLst/>
          </a:prstGeom>
        </p:spPr>
        <p:txBody>
          <a:bodyPr>
            <a:noAutofit/>
          </a:bodyPr>
          <a:lstStyle/>
          <a:p>
            <a:pPr lvl="0">
              <a:defRPr sz="1800">
                <a:solidFill>
                  <a:srgbClr val="000000"/>
                </a:solidFill>
                <a:effectLst/>
              </a:defRPr>
            </a:pPr>
            <a:r>
              <a:rPr sz="6000" b="1" dirty="0" smtClean="0">
                <a:solidFill>
                  <a:schemeClr val="tx1">
                    <a:lumMod val="95000"/>
                  </a:schemeClr>
                </a:solidFill>
                <a:effectLst>
                  <a:outerShdw blurRad="12700" dist="12700" dir="16200000" rotWithShape="0">
                    <a:srgbClr val="000000">
                      <a:alpha val="50000"/>
                    </a:srgbClr>
                  </a:outerShdw>
                </a:effectLst>
              </a:rPr>
              <a:t>Specification</a:t>
            </a:r>
            <a:r>
              <a:rPr lang="en-AU" sz="6000" b="1" dirty="0" smtClean="0">
                <a:solidFill>
                  <a:schemeClr val="tx1">
                    <a:lumMod val="95000"/>
                  </a:schemeClr>
                </a:solidFill>
                <a:effectLst>
                  <a:outerShdw blurRad="12700" dist="12700" dir="16200000" rotWithShape="0">
                    <a:srgbClr val="000000">
                      <a:alpha val="50000"/>
                    </a:srgbClr>
                  </a:outerShdw>
                </a:effectLst>
              </a:rPr>
              <a:t> – ACCESS FM</a:t>
            </a:r>
            <a:endParaRPr sz="6000" b="1" dirty="0">
              <a:solidFill>
                <a:schemeClr val="tx1">
                  <a:lumMod val="95000"/>
                </a:schemeClr>
              </a:solidFill>
              <a:effectLst>
                <a:outerShdw blurRad="12700" dist="12700" dir="16200000" rotWithShape="0">
                  <a:srgbClr val="000000">
                    <a:alpha val="50000"/>
                  </a:srgbClr>
                </a:outerShdw>
              </a:effectLst>
            </a:endParaRPr>
          </a:p>
        </p:txBody>
      </p:sp>
      <p:sp>
        <p:nvSpPr>
          <p:cNvPr id="103" name="Shape 103"/>
          <p:cNvSpPr>
            <a:spLocks noGrp="1"/>
          </p:cNvSpPr>
          <p:nvPr>
            <p:ph type="body" idx="1"/>
          </p:nvPr>
        </p:nvSpPr>
        <p:spPr>
          <a:xfrm>
            <a:off x="356461" y="1690688"/>
            <a:ext cx="11835539" cy="5391250"/>
          </a:xfrm>
          <a:prstGeom prst="rect">
            <a:avLst/>
          </a:prstGeom>
        </p:spPr>
        <p:txBody>
          <a:bodyPr vert="horz" lIns="0" tIns="0" rIns="0" bIns="0" numCol="2" spcCol="523240" rtlCol="0">
            <a:normAutofit/>
          </a:bodyPr>
          <a:lstStyle/>
          <a:p>
            <a:pPr marL="0" indent="0" algn="ctr">
              <a:spcBef>
                <a:spcPts val="2531"/>
              </a:spcBef>
              <a:buNone/>
              <a:defRPr sz="1800" i="0">
                <a:solidFill>
                  <a:srgbClr val="000000"/>
                </a:solidFill>
                <a:effectLst/>
              </a:defRPr>
            </a:pPr>
            <a:r>
              <a:rPr sz="5400" dirty="0" smtClean="0">
                <a:solidFill>
                  <a:schemeClr val="tx1">
                    <a:lumMod val="95000"/>
                  </a:schemeClr>
                </a:solidFill>
                <a:latin typeface="+mj-lt"/>
                <a:ea typeface="Georgia"/>
                <a:cs typeface="Georgia"/>
                <a:sym typeface="Georgia"/>
              </a:rPr>
              <a:t>Aesthetics</a:t>
            </a:r>
            <a:endParaRPr sz="5400" dirty="0">
              <a:solidFill>
                <a:schemeClr val="tx1">
                  <a:lumMod val="95000"/>
                </a:schemeClr>
              </a:solidFill>
              <a:latin typeface="+mj-lt"/>
              <a:ea typeface="Georgia"/>
              <a:cs typeface="Georgia"/>
              <a:sym typeface="Georgia"/>
            </a:endParaRPr>
          </a:p>
          <a:p>
            <a:pPr marL="0" indent="0" algn="ctr">
              <a:spcBef>
                <a:spcPts val="2531"/>
              </a:spcBef>
              <a:buNone/>
              <a:defRPr sz="1800" i="0">
                <a:solidFill>
                  <a:srgbClr val="000000"/>
                </a:solidFill>
                <a:effectLst/>
              </a:defRPr>
            </a:pPr>
            <a:r>
              <a:rPr sz="5400" dirty="0">
                <a:solidFill>
                  <a:schemeClr val="tx1">
                    <a:lumMod val="95000"/>
                  </a:schemeClr>
                </a:solidFill>
                <a:latin typeface="+mj-lt"/>
                <a:ea typeface="Georgia"/>
                <a:cs typeface="Georgia"/>
                <a:sym typeface="Georgia"/>
              </a:rPr>
              <a:t>Cost</a:t>
            </a:r>
          </a:p>
          <a:p>
            <a:pPr marL="0" indent="0" algn="ctr">
              <a:spcBef>
                <a:spcPts val="2531"/>
              </a:spcBef>
              <a:buNone/>
              <a:defRPr sz="1800" i="0">
                <a:solidFill>
                  <a:srgbClr val="000000"/>
                </a:solidFill>
                <a:effectLst/>
              </a:defRPr>
            </a:pPr>
            <a:r>
              <a:rPr sz="5400" dirty="0">
                <a:solidFill>
                  <a:schemeClr val="tx1">
                    <a:lumMod val="95000"/>
                  </a:schemeClr>
                </a:solidFill>
                <a:latin typeface="+mj-lt"/>
                <a:ea typeface="Georgia"/>
                <a:cs typeface="Georgia"/>
                <a:sym typeface="Georgia"/>
              </a:rPr>
              <a:t>Customer</a:t>
            </a:r>
          </a:p>
          <a:p>
            <a:pPr marL="0" indent="0" algn="ctr">
              <a:spcBef>
                <a:spcPts val="2531"/>
              </a:spcBef>
              <a:buNone/>
              <a:defRPr sz="1800" i="0">
                <a:solidFill>
                  <a:srgbClr val="000000"/>
                </a:solidFill>
                <a:effectLst/>
              </a:defRPr>
            </a:pPr>
            <a:r>
              <a:rPr sz="5400" dirty="0" smtClean="0">
                <a:solidFill>
                  <a:schemeClr val="tx1">
                    <a:lumMod val="95000"/>
                  </a:schemeClr>
                </a:solidFill>
                <a:latin typeface="+mj-lt"/>
                <a:ea typeface="Georgia"/>
                <a:cs typeface="Georgia"/>
                <a:sym typeface="Georgia"/>
              </a:rPr>
              <a:t>Environmen</a:t>
            </a:r>
            <a:r>
              <a:rPr lang="en-AU" sz="5400" dirty="0" smtClean="0">
                <a:solidFill>
                  <a:schemeClr val="tx1">
                    <a:lumMod val="95000"/>
                  </a:schemeClr>
                </a:solidFill>
                <a:latin typeface="+mj-lt"/>
                <a:ea typeface="Georgia"/>
                <a:cs typeface="Georgia"/>
                <a:sym typeface="Georgia"/>
              </a:rPr>
              <a:t>t</a:t>
            </a:r>
          </a:p>
          <a:p>
            <a:pPr marL="0" indent="0" algn="ctr">
              <a:spcBef>
                <a:spcPts val="2531"/>
              </a:spcBef>
              <a:buNone/>
              <a:defRPr sz="1800" i="0">
                <a:solidFill>
                  <a:srgbClr val="000000"/>
                </a:solidFill>
                <a:effectLst/>
              </a:defRPr>
            </a:pPr>
            <a:endParaRPr lang="en-AU" sz="2000" dirty="0" smtClean="0">
              <a:solidFill>
                <a:schemeClr val="tx1">
                  <a:lumMod val="95000"/>
                </a:schemeClr>
              </a:solidFill>
              <a:latin typeface="+mj-lt"/>
              <a:ea typeface="Georgia"/>
              <a:cs typeface="Georgia"/>
              <a:sym typeface="Georgia"/>
            </a:endParaRPr>
          </a:p>
          <a:p>
            <a:pPr marL="0" indent="0" algn="ctr">
              <a:spcBef>
                <a:spcPts val="2531"/>
              </a:spcBef>
              <a:buNone/>
              <a:defRPr sz="1800" i="0">
                <a:solidFill>
                  <a:srgbClr val="000000"/>
                </a:solidFill>
                <a:effectLst/>
              </a:defRPr>
            </a:pPr>
            <a:endParaRPr lang="en-AU" sz="2000" dirty="0">
              <a:solidFill>
                <a:schemeClr val="tx1">
                  <a:lumMod val="95000"/>
                </a:schemeClr>
              </a:solidFill>
              <a:latin typeface="+mj-lt"/>
              <a:ea typeface="Georgia"/>
              <a:cs typeface="Georgia"/>
              <a:sym typeface="Georgia"/>
            </a:endParaRPr>
          </a:p>
          <a:p>
            <a:pPr marL="0" indent="0" algn="ctr">
              <a:spcBef>
                <a:spcPts val="2531"/>
              </a:spcBef>
              <a:buNone/>
              <a:defRPr sz="1800" i="0">
                <a:solidFill>
                  <a:srgbClr val="000000"/>
                </a:solidFill>
                <a:effectLst/>
              </a:defRPr>
            </a:pPr>
            <a:r>
              <a:rPr sz="5400" dirty="0" smtClean="0">
                <a:solidFill>
                  <a:schemeClr val="tx1">
                    <a:lumMod val="95000"/>
                  </a:schemeClr>
                </a:solidFill>
                <a:latin typeface="+mj-lt"/>
                <a:ea typeface="Georgia"/>
                <a:cs typeface="Georgia"/>
                <a:sym typeface="Georgia"/>
              </a:rPr>
              <a:t>Size </a:t>
            </a:r>
            <a:endParaRPr sz="5400" dirty="0">
              <a:solidFill>
                <a:schemeClr val="tx1">
                  <a:lumMod val="95000"/>
                </a:schemeClr>
              </a:solidFill>
              <a:latin typeface="+mj-lt"/>
              <a:ea typeface="Georgia"/>
              <a:cs typeface="Georgia"/>
              <a:sym typeface="Georgia"/>
            </a:endParaRPr>
          </a:p>
          <a:p>
            <a:pPr marL="0" indent="0" algn="ctr">
              <a:spcBef>
                <a:spcPts val="2531"/>
              </a:spcBef>
              <a:buNone/>
              <a:defRPr sz="1800" i="0">
                <a:solidFill>
                  <a:srgbClr val="000000"/>
                </a:solidFill>
                <a:effectLst/>
              </a:defRPr>
            </a:pPr>
            <a:r>
              <a:rPr sz="5400" dirty="0">
                <a:solidFill>
                  <a:schemeClr val="tx1">
                    <a:lumMod val="95000"/>
                  </a:schemeClr>
                </a:solidFill>
                <a:latin typeface="+mj-lt"/>
                <a:ea typeface="Georgia"/>
                <a:cs typeface="Georgia"/>
                <a:sym typeface="Georgia"/>
              </a:rPr>
              <a:t>Safety</a:t>
            </a:r>
          </a:p>
          <a:p>
            <a:pPr marL="0" indent="0" algn="ctr">
              <a:spcBef>
                <a:spcPts val="2531"/>
              </a:spcBef>
              <a:buNone/>
              <a:defRPr sz="1800" i="0">
                <a:solidFill>
                  <a:srgbClr val="000000"/>
                </a:solidFill>
                <a:effectLst/>
              </a:defRPr>
            </a:pPr>
            <a:r>
              <a:rPr sz="5400" dirty="0" smtClean="0">
                <a:solidFill>
                  <a:schemeClr val="tx1">
                    <a:lumMod val="95000"/>
                  </a:schemeClr>
                </a:solidFill>
                <a:latin typeface="+mj-lt"/>
                <a:ea typeface="Georgia"/>
                <a:cs typeface="Georgia"/>
                <a:sym typeface="Georgia"/>
              </a:rPr>
              <a:t>Function</a:t>
            </a:r>
            <a:endParaRPr sz="5400" dirty="0">
              <a:solidFill>
                <a:schemeClr val="tx1">
                  <a:lumMod val="95000"/>
                </a:schemeClr>
              </a:solidFill>
              <a:latin typeface="+mj-lt"/>
              <a:ea typeface="Georgia"/>
              <a:cs typeface="Georgia"/>
              <a:sym typeface="Georgia"/>
            </a:endParaRPr>
          </a:p>
          <a:p>
            <a:pPr marL="0" indent="0" algn="ctr">
              <a:spcBef>
                <a:spcPts val="2531"/>
              </a:spcBef>
              <a:buNone/>
              <a:defRPr sz="1800" i="0">
                <a:solidFill>
                  <a:srgbClr val="000000"/>
                </a:solidFill>
                <a:effectLst/>
              </a:defRPr>
            </a:pPr>
            <a:r>
              <a:rPr sz="5400" dirty="0">
                <a:solidFill>
                  <a:schemeClr val="tx1">
                    <a:lumMod val="95000"/>
                  </a:schemeClr>
                </a:solidFill>
                <a:latin typeface="+mj-lt"/>
                <a:ea typeface="Georgia"/>
                <a:cs typeface="Georgia"/>
                <a:sym typeface="Georgia"/>
              </a:rPr>
              <a:t>Materials</a:t>
            </a:r>
          </a:p>
        </p:txBody>
      </p:sp>
    </p:spTree>
    <p:extLst>
      <p:ext uri="{BB962C8B-B14F-4D97-AF65-F5344CB8AC3E}">
        <p14:creationId xmlns:p14="http://schemas.microsoft.com/office/powerpoint/2010/main" val="167376147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9518"/>
          </a:xfrm>
        </p:spPr>
        <p:txBody>
          <a:bodyPr>
            <a:normAutofit fontScale="90000"/>
          </a:bodyPr>
          <a:lstStyle/>
          <a:p>
            <a:r>
              <a:rPr lang="en-US" b="1" dirty="0" smtClean="0"/>
              <a:t>OK- E.g.1</a:t>
            </a:r>
            <a:endParaRPr lang="en-US" b="1" dirty="0"/>
          </a:p>
        </p:txBody>
      </p:sp>
      <p:sp>
        <p:nvSpPr>
          <p:cNvPr id="3" name="Text Placeholder 2"/>
          <p:cNvSpPr>
            <a:spLocks noGrp="1"/>
          </p:cNvSpPr>
          <p:nvPr>
            <p:ph type="body" idx="1"/>
          </p:nvPr>
        </p:nvSpPr>
        <p:spPr>
          <a:xfrm>
            <a:off x="218661" y="874644"/>
            <a:ext cx="11688417" cy="5824330"/>
          </a:xfrm>
        </p:spPr>
        <p:txBody>
          <a:bodyPr>
            <a:normAutofit fontScale="85000" lnSpcReduction="20000"/>
          </a:bodyPr>
          <a:lstStyle/>
          <a:p>
            <a:r>
              <a:rPr lang="en-US" i="1" dirty="0"/>
              <a:t>Planning </a:t>
            </a:r>
            <a:r>
              <a:rPr lang="en-US" b="1" dirty="0"/>
              <a:t>1. Creating criteria for the personal project </a:t>
            </a:r>
            <a:endParaRPr lang="en-US" b="1" dirty="0" smtClean="0"/>
          </a:p>
          <a:p>
            <a:r>
              <a:rPr lang="en-US" dirty="0" smtClean="0"/>
              <a:t>Once </a:t>
            </a:r>
            <a:r>
              <a:rPr lang="en-US" dirty="0"/>
              <a:t>I settled my goal, I had certain things to think about. The form, the function, the audience and the costs of my product were relevant details that I couldn’t just avoid and pass over. I started thinking and wrote down the following criteria: </a:t>
            </a:r>
            <a:endParaRPr lang="en-US" dirty="0" smtClean="0"/>
          </a:p>
          <a:p>
            <a:r>
              <a:rPr lang="en-US" b="1" dirty="0" smtClean="0"/>
              <a:t>Form</a:t>
            </a:r>
            <a:r>
              <a:rPr lang="en-US" b="1" dirty="0"/>
              <a:t>: </a:t>
            </a:r>
            <a:r>
              <a:rPr lang="en-US" dirty="0"/>
              <a:t>Basically what my project involves is a Catalytic Converter, which exists already on the market. A </a:t>
            </a:r>
            <a:r>
              <a:rPr lang="en-US" b="1" dirty="0">
                <a:solidFill>
                  <a:srgbClr val="FFFF00"/>
                </a:solidFill>
              </a:rPr>
              <a:t>converter is not too big </a:t>
            </a:r>
            <a:r>
              <a:rPr lang="en-US" dirty="0"/>
              <a:t>and it is placed between the engine of the car and the exhaust pipe of it. A professional mechanist must do the conversion. Most common catalytic converters are made of platinum and rhodium. </a:t>
            </a:r>
            <a:endParaRPr lang="en-US" dirty="0" smtClean="0"/>
          </a:p>
          <a:p>
            <a:r>
              <a:rPr lang="en-US" b="1" dirty="0" smtClean="0"/>
              <a:t>Function</a:t>
            </a:r>
            <a:r>
              <a:rPr lang="en-US" b="1" dirty="0"/>
              <a:t>: </a:t>
            </a:r>
            <a:r>
              <a:rPr lang="en-US" dirty="0"/>
              <a:t>The purpose of a catalytic converter is to transform the emission released by a car</a:t>
            </a:r>
            <a:r>
              <a:rPr lang="en-US" b="1" dirty="0">
                <a:solidFill>
                  <a:srgbClr val="FFFF00"/>
                </a:solidFill>
              </a:rPr>
              <a:t> into less toxic emissions</a:t>
            </a:r>
            <a:r>
              <a:rPr lang="en-US" dirty="0"/>
              <a:t>. The main gases that a car emits are carbon monoxide, unburned hydrocarbons and oxides of nitrogen. With a catalytic converter the first two undergo catalytic combustion and are changed to carbon dioxide and hydrogen and the last one is reduced back to nitrogen. When these gasses undergo the conversion the environment and the society are benefit from it. Carbon monoxide and nitrogen oxide are the principal causes of acid rain, if we are able </a:t>
            </a:r>
            <a:r>
              <a:rPr lang="en-US" b="1" dirty="0">
                <a:solidFill>
                  <a:srgbClr val="FFFF00"/>
                </a:solidFill>
              </a:rPr>
              <a:t>to </a:t>
            </a:r>
            <a:r>
              <a:rPr lang="en-US" b="1" dirty="0" err="1">
                <a:solidFill>
                  <a:srgbClr val="FFFF00"/>
                </a:solidFill>
              </a:rPr>
              <a:t>minimise</a:t>
            </a:r>
            <a:r>
              <a:rPr lang="en-US" b="1" dirty="0">
                <a:solidFill>
                  <a:srgbClr val="FFFF00"/>
                </a:solidFill>
              </a:rPr>
              <a:t> the production of this toxic emission </a:t>
            </a:r>
            <a:r>
              <a:rPr lang="en-US" dirty="0"/>
              <a:t>we are going to be able to save everything that this phenomenon threatens: the fish in the oceans, the majestic monuments, and the human being. </a:t>
            </a:r>
            <a:endParaRPr lang="en-US" dirty="0" smtClean="0"/>
          </a:p>
          <a:p>
            <a:r>
              <a:rPr lang="en-US" b="1" dirty="0" smtClean="0"/>
              <a:t>Audience</a:t>
            </a:r>
            <a:r>
              <a:rPr lang="en-US" b="1" dirty="0"/>
              <a:t>: </a:t>
            </a:r>
            <a:r>
              <a:rPr lang="en-US" dirty="0"/>
              <a:t>This product is addressed to the </a:t>
            </a:r>
            <a:r>
              <a:rPr lang="en-US" b="1" dirty="0">
                <a:solidFill>
                  <a:srgbClr val="FFFF00"/>
                </a:solidFill>
              </a:rPr>
              <a:t>whole school community</a:t>
            </a:r>
            <a:r>
              <a:rPr lang="en-US" dirty="0"/>
              <a:t>, to people who use the school service but also for those who don’t. However, the impact doesn’t stop there, the community of the city and global population will benefit from this small actions. </a:t>
            </a:r>
            <a:endParaRPr lang="en-US" dirty="0" smtClean="0"/>
          </a:p>
          <a:p>
            <a:r>
              <a:rPr lang="en-US" b="1" dirty="0" smtClean="0"/>
              <a:t>Cost</a:t>
            </a:r>
            <a:r>
              <a:rPr lang="en-US" b="1" dirty="0"/>
              <a:t>: </a:t>
            </a:r>
            <a:r>
              <a:rPr lang="en-US" dirty="0"/>
              <a:t>The price of a catalytic converter varies according to the model. There are different options and it also depends on the car you want to put the catalytic converter in. The prices range from 200 - 300 USD. The benefits can be seen in a future improved air quality and lower gas consumption. </a:t>
            </a:r>
          </a:p>
          <a:p>
            <a:endParaRPr lang="en-US" dirty="0"/>
          </a:p>
        </p:txBody>
      </p:sp>
    </p:spTree>
    <p:extLst>
      <p:ext uri="{BB962C8B-B14F-4D97-AF65-F5344CB8AC3E}">
        <p14:creationId xmlns:p14="http://schemas.microsoft.com/office/powerpoint/2010/main" val="21328221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7763"/>
          </a:xfrm>
        </p:spPr>
        <p:txBody>
          <a:bodyPr>
            <a:normAutofit/>
          </a:bodyPr>
          <a:lstStyle/>
          <a:p>
            <a:r>
              <a:rPr lang="en-US" b="1" dirty="0" smtClean="0"/>
              <a:t>Better - E.g. 2</a:t>
            </a:r>
            <a:endParaRPr lang="en-US"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35" y="938923"/>
            <a:ext cx="10025821" cy="413667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322" y="5064961"/>
            <a:ext cx="10004801" cy="1997006"/>
          </a:xfrm>
          <a:prstGeom prst="rect">
            <a:avLst/>
          </a:prstGeom>
        </p:spPr>
      </p:pic>
      <p:sp>
        <p:nvSpPr>
          <p:cNvPr id="4" name="Rounded Rectangle 3"/>
          <p:cNvSpPr/>
          <p:nvPr/>
        </p:nvSpPr>
        <p:spPr>
          <a:xfrm>
            <a:off x="6400800" y="2200940"/>
            <a:ext cx="3019647" cy="520995"/>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086447" y="3246475"/>
            <a:ext cx="3019647" cy="520995"/>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90353" y="3926958"/>
            <a:ext cx="1410587" cy="520995"/>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815162" y="4951229"/>
            <a:ext cx="3522921" cy="460744"/>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818707" y="5401341"/>
            <a:ext cx="2955852" cy="350873"/>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134141" y="2952308"/>
            <a:ext cx="1375144" cy="450111"/>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31418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657763"/>
          </a:xfrm>
        </p:spPr>
        <p:txBody>
          <a:bodyPr>
            <a:normAutofit/>
          </a:bodyPr>
          <a:lstStyle/>
          <a:p>
            <a:r>
              <a:rPr lang="en-US" b="1" dirty="0" smtClean="0"/>
              <a:t>List - E.g. 3</a:t>
            </a:r>
            <a:endParaRPr lang="en-US" b="1" dirty="0"/>
          </a:p>
        </p:txBody>
      </p:sp>
      <p:graphicFrame>
        <p:nvGraphicFramePr>
          <p:cNvPr id="7" name="Table 6"/>
          <p:cNvGraphicFramePr>
            <a:graphicFrameLocks noGrp="1"/>
          </p:cNvGraphicFramePr>
          <p:nvPr>
            <p:extLst>
              <p:ext uri="{D42A27DB-BD31-4B8C-83A1-F6EECF244321}">
                <p14:modId xmlns:p14="http://schemas.microsoft.com/office/powerpoint/2010/main" val="1141874634"/>
              </p:ext>
            </p:extLst>
          </p:nvPr>
        </p:nvGraphicFramePr>
        <p:xfrm>
          <a:off x="2893237" y="1368253"/>
          <a:ext cx="6676065" cy="4991316"/>
        </p:xfrm>
        <a:graphic>
          <a:graphicData uri="http://schemas.openxmlformats.org/drawingml/2006/table">
            <a:tbl>
              <a:tblPr firstRow="1" bandRow="1">
                <a:tableStyleId>{5C22544A-7EE6-4342-B048-85BDC9FD1C3A}</a:tableStyleId>
              </a:tblPr>
              <a:tblGrid>
                <a:gridCol w="2728629"/>
                <a:gridCol w="2728629"/>
                <a:gridCol w="1218807"/>
              </a:tblGrid>
              <a:tr h="699189">
                <a:tc>
                  <a:txBody>
                    <a:bodyPr/>
                    <a:lstStyle/>
                    <a:p>
                      <a:endParaRPr lang="en-US" dirty="0"/>
                    </a:p>
                  </a:txBody>
                  <a:tcPr/>
                </a:tc>
                <a:tc>
                  <a:txBody>
                    <a:bodyPr/>
                    <a:lstStyle/>
                    <a:p>
                      <a:endParaRPr lang="en-US" dirty="0"/>
                    </a:p>
                  </a:txBody>
                  <a:tcPr/>
                </a:tc>
                <a:tc>
                  <a:txBody>
                    <a:bodyPr/>
                    <a:lstStyle/>
                    <a:p>
                      <a:r>
                        <a:rPr lang="en-US" dirty="0" smtClean="0"/>
                        <a:t>Check</a:t>
                      </a:r>
                      <a:endParaRPr lang="en-US" dirty="0"/>
                    </a:p>
                  </a:txBody>
                  <a:tcPr/>
                </a:tc>
              </a:tr>
              <a:tr h="699189">
                <a:tc>
                  <a:txBody>
                    <a:bodyPr/>
                    <a:lstStyle/>
                    <a:p>
                      <a:pPr>
                        <a:spcAft>
                          <a:spcPts val="0"/>
                        </a:spcAft>
                      </a:pPr>
                      <a:r>
                        <a:rPr lang="en-US" sz="2400" dirty="0">
                          <a:effectLst/>
                          <a:latin typeface="Calibri" charset="0"/>
                          <a:ea typeface="宋体" charset="-122"/>
                          <a:cs typeface="Times New Roman" charset="0"/>
                        </a:rPr>
                        <a:t>Height of Rocket</a:t>
                      </a:r>
                    </a:p>
                  </a:txBody>
                  <a:tcPr marL="68580" marR="68580" marT="0" marB="0"/>
                </a:tc>
                <a:tc>
                  <a:txBody>
                    <a:bodyPr/>
                    <a:lstStyle/>
                    <a:p>
                      <a:pPr>
                        <a:spcAft>
                          <a:spcPts val="0"/>
                        </a:spcAft>
                      </a:pPr>
                      <a:r>
                        <a:rPr lang="en-US" sz="2400">
                          <a:effectLst/>
                          <a:latin typeface="Calibri" charset="0"/>
                          <a:ea typeface="宋体" charset="-122"/>
                          <a:cs typeface="Times New Roman" charset="0"/>
                        </a:rPr>
                        <a:t>1-2 meters</a:t>
                      </a:r>
                    </a:p>
                  </a:txBody>
                  <a:tcPr marL="68580" marR="68580" marT="0" marB="0"/>
                </a:tc>
                <a:tc>
                  <a:txBody>
                    <a:bodyPr/>
                    <a:lstStyle/>
                    <a:p>
                      <a:r>
                        <a:rPr lang="en-US" sz="1800" b="0" i="0" kern="1200" dirty="0" smtClean="0">
                          <a:solidFill>
                            <a:schemeClr val="dk1"/>
                          </a:solidFill>
                          <a:effectLst/>
                          <a:latin typeface="+mn-lt"/>
                          <a:ea typeface="+mn-ea"/>
                          <a:cs typeface="+mn-cs"/>
                        </a:rPr>
                        <a:t>✔</a:t>
                      </a:r>
                      <a:endParaRPr lang="en-US" dirty="0"/>
                    </a:p>
                  </a:txBody>
                  <a:tcPr/>
                </a:tc>
              </a:tr>
              <a:tr h="699189">
                <a:tc>
                  <a:txBody>
                    <a:bodyPr/>
                    <a:lstStyle/>
                    <a:p>
                      <a:pPr>
                        <a:spcAft>
                          <a:spcPts val="0"/>
                        </a:spcAft>
                      </a:pPr>
                      <a:r>
                        <a:rPr lang="en-US" sz="2400">
                          <a:effectLst/>
                          <a:latin typeface="Calibri" charset="0"/>
                          <a:ea typeface="宋体" charset="-122"/>
                          <a:cs typeface="Times New Roman" charset="0"/>
                        </a:rPr>
                        <a:t>Durable</a:t>
                      </a:r>
                    </a:p>
                  </a:txBody>
                  <a:tcPr marL="68580" marR="68580" marT="0" marB="0"/>
                </a:tc>
                <a:tc>
                  <a:txBody>
                    <a:bodyPr/>
                    <a:lstStyle/>
                    <a:p>
                      <a:pPr>
                        <a:spcAft>
                          <a:spcPts val="0"/>
                        </a:spcAft>
                      </a:pPr>
                      <a:r>
                        <a:rPr lang="en-US" sz="2400" dirty="0">
                          <a:effectLst/>
                          <a:latin typeface="Calibri" charset="0"/>
                          <a:ea typeface="宋体" charset="-122"/>
                          <a:cs typeface="Times New Roman" charset="0"/>
                        </a:rPr>
                        <a:t>Lasts for 10+ Launches</a:t>
                      </a:r>
                    </a:p>
                  </a:txBody>
                  <a:tcPr marL="68580" marR="68580" marT="0" marB="0"/>
                </a:tc>
                <a:tc>
                  <a:txBody>
                    <a:bodyPr/>
                    <a:lstStyle/>
                    <a:p>
                      <a:endParaRPr lang="en-US"/>
                    </a:p>
                  </a:txBody>
                  <a:tcPr/>
                </a:tc>
              </a:tr>
              <a:tr h="699189">
                <a:tc>
                  <a:txBody>
                    <a:bodyPr/>
                    <a:lstStyle/>
                    <a:p>
                      <a:pPr>
                        <a:spcAft>
                          <a:spcPts val="0"/>
                        </a:spcAft>
                      </a:pPr>
                      <a:r>
                        <a:rPr lang="en-US" sz="2400">
                          <a:effectLst/>
                          <a:latin typeface="Calibri" charset="0"/>
                          <a:ea typeface="宋体" charset="-122"/>
                          <a:cs typeface="Times New Roman" charset="0"/>
                        </a:rPr>
                        <a:t>Brake or Stability Mechanism</a:t>
                      </a:r>
                    </a:p>
                  </a:txBody>
                  <a:tcPr marL="68580" marR="68580" marT="0" marB="0"/>
                </a:tc>
                <a:tc>
                  <a:txBody>
                    <a:bodyPr/>
                    <a:lstStyle/>
                    <a:p>
                      <a:pPr>
                        <a:spcAft>
                          <a:spcPts val="0"/>
                        </a:spcAft>
                      </a:pPr>
                      <a:r>
                        <a:rPr lang="en-US" sz="2400" dirty="0">
                          <a:effectLst/>
                          <a:latin typeface="Calibri" charset="0"/>
                          <a:ea typeface="宋体" charset="-122"/>
                          <a:cs typeface="Times New Roman" charset="0"/>
                        </a:rPr>
                        <a:t>Parachute or streamer</a:t>
                      </a:r>
                    </a:p>
                  </a:txBody>
                  <a:tcPr marL="68580" marR="68580" marT="0" marB="0"/>
                </a:tc>
                <a:tc>
                  <a:txBody>
                    <a:bodyPr/>
                    <a:lstStyle/>
                    <a:p>
                      <a:r>
                        <a:rPr lang="en-US" sz="1800" b="0" i="0" kern="1200" dirty="0" smtClean="0">
                          <a:solidFill>
                            <a:schemeClr val="dk1"/>
                          </a:solidFill>
                          <a:effectLst/>
                          <a:latin typeface="+mn-lt"/>
                          <a:ea typeface="+mn-ea"/>
                          <a:cs typeface="+mn-cs"/>
                        </a:rPr>
                        <a:t>✔</a:t>
                      </a:r>
                      <a:endParaRPr lang="en-US" dirty="0"/>
                    </a:p>
                  </a:txBody>
                  <a:tcPr/>
                </a:tc>
              </a:tr>
              <a:tr h="699189">
                <a:tc>
                  <a:txBody>
                    <a:bodyPr/>
                    <a:lstStyle/>
                    <a:p>
                      <a:pPr>
                        <a:spcAft>
                          <a:spcPts val="0"/>
                        </a:spcAft>
                      </a:pPr>
                      <a:r>
                        <a:rPr lang="en-US" sz="2400">
                          <a:effectLst/>
                          <a:latin typeface="Calibri" charset="0"/>
                          <a:ea typeface="宋体" charset="-122"/>
                          <a:cs typeface="Times New Roman" charset="0"/>
                        </a:rPr>
                        <a:t>Apogee</a:t>
                      </a:r>
                    </a:p>
                  </a:txBody>
                  <a:tcPr marL="68580" marR="68580" marT="0" marB="0"/>
                </a:tc>
                <a:tc>
                  <a:txBody>
                    <a:bodyPr/>
                    <a:lstStyle/>
                    <a:p>
                      <a:pPr>
                        <a:spcAft>
                          <a:spcPts val="0"/>
                        </a:spcAft>
                      </a:pPr>
                      <a:r>
                        <a:rPr lang="en-US" sz="2400" dirty="0">
                          <a:effectLst/>
                          <a:latin typeface="Calibri" charset="0"/>
                          <a:ea typeface="宋体" charset="-122"/>
                          <a:cs typeface="Times New Roman" charset="0"/>
                        </a:rPr>
                        <a:t>1000 </a:t>
                      </a:r>
                      <a:r>
                        <a:rPr lang="en-US" sz="2400" dirty="0" err="1">
                          <a:effectLst/>
                          <a:latin typeface="Calibri" charset="0"/>
                          <a:ea typeface="宋体" charset="-122"/>
                          <a:cs typeface="Times New Roman" charset="0"/>
                        </a:rPr>
                        <a:t>ft</a:t>
                      </a:r>
                      <a:r>
                        <a:rPr lang="en-US" sz="2400" dirty="0">
                          <a:effectLst/>
                          <a:latin typeface="Calibri" charset="0"/>
                          <a:ea typeface="宋体" charset="-122"/>
                          <a:cs typeface="Times New Roman" charset="0"/>
                        </a:rPr>
                        <a:t> +</a:t>
                      </a:r>
                    </a:p>
                  </a:txBody>
                  <a:tcPr marL="68580" marR="68580" marT="0" marB="0"/>
                </a:tc>
                <a:tc>
                  <a:txBody>
                    <a:bodyPr/>
                    <a:lstStyle/>
                    <a:p>
                      <a:r>
                        <a:rPr lang="en-US" sz="1800" b="0" i="0" kern="1200" dirty="0" smtClean="0">
                          <a:solidFill>
                            <a:schemeClr val="dk1"/>
                          </a:solidFill>
                          <a:effectLst/>
                          <a:latin typeface="+mn-lt"/>
                          <a:ea typeface="+mn-ea"/>
                          <a:cs typeface="+mn-cs"/>
                        </a:rPr>
                        <a:t>✔</a:t>
                      </a:r>
                      <a:endParaRPr lang="en-US" dirty="0"/>
                    </a:p>
                  </a:txBody>
                  <a:tcPr/>
                </a:tc>
              </a:tr>
              <a:tr h="699189">
                <a:tc>
                  <a:txBody>
                    <a:bodyPr/>
                    <a:lstStyle/>
                    <a:p>
                      <a:pPr>
                        <a:spcAft>
                          <a:spcPts val="0"/>
                        </a:spcAft>
                      </a:pPr>
                      <a:r>
                        <a:rPr lang="en-US" sz="2400">
                          <a:effectLst/>
                          <a:latin typeface="Calibri" charset="0"/>
                          <a:ea typeface="宋体" charset="-122"/>
                          <a:cs typeface="Times New Roman" charset="0"/>
                        </a:rPr>
                        <a:t>Cost</a:t>
                      </a:r>
                    </a:p>
                  </a:txBody>
                  <a:tcPr marL="68580" marR="68580" marT="0" marB="0"/>
                </a:tc>
                <a:tc>
                  <a:txBody>
                    <a:bodyPr/>
                    <a:lstStyle/>
                    <a:p>
                      <a:pPr>
                        <a:spcAft>
                          <a:spcPts val="0"/>
                        </a:spcAft>
                      </a:pPr>
                      <a:r>
                        <a:rPr lang="en-US" sz="2400" dirty="0">
                          <a:effectLst/>
                          <a:latin typeface="Calibri" charset="0"/>
                          <a:ea typeface="宋体" charset="-122"/>
                          <a:cs typeface="Times New Roman" charset="0"/>
                        </a:rPr>
                        <a:t>Less than £100</a:t>
                      </a:r>
                    </a:p>
                  </a:txBody>
                  <a:tcPr marL="68580" marR="68580" marT="0" marB="0"/>
                </a:tc>
                <a:tc>
                  <a:txBody>
                    <a:bodyPr/>
                    <a:lstStyle/>
                    <a:p>
                      <a:r>
                        <a:rPr lang="en-US" sz="1800" b="0" i="0" kern="1200" dirty="0" smtClean="0">
                          <a:solidFill>
                            <a:schemeClr val="dk1"/>
                          </a:solidFill>
                          <a:effectLst/>
                          <a:latin typeface="+mn-lt"/>
                          <a:ea typeface="+mn-ea"/>
                          <a:cs typeface="+mn-cs"/>
                        </a:rPr>
                        <a:t>✔</a:t>
                      </a:r>
                      <a:endParaRPr lang="en-US" dirty="0"/>
                    </a:p>
                  </a:txBody>
                  <a:tcPr/>
                </a:tc>
              </a:tr>
              <a:tr h="699189">
                <a:tc>
                  <a:txBody>
                    <a:bodyPr/>
                    <a:lstStyle/>
                    <a:p>
                      <a:pPr>
                        <a:spcAft>
                          <a:spcPts val="0"/>
                        </a:spcAft>
                      </a:pPr>
                      <a:r>
                        <a:rPr lang="en-US" sz="2400">
                          <a:effectLst/>
                          <a:latin typeface="Calibri" charset="0"/>
                          <a:ea typeface="宋体" charset="-122"/>
                          <a:cs typeface="Times New Roman" charset="0"/>
                        </a:rPr>
                        <a:t>Fuel</a:t>
                      </a:r>
                    </a:p>
                  </a:txBody>
                  <a:tcPr marL="68580" marR="68580" marT="0" marB="0"/>
                </a:tc>
                <a:tc>
                  <a:txBody>
                    <a:bodyPr/>
                    <a:lstStyle/>
                    <a:p>
                      <a:pPr>
                        <a:spcAft>
                          <a:spcPts val="0"/>
                        </a:spcAft>
                      </a:pPr>
                      <a:r>
                        <a:rPr lang="en-US" sz="2400" dirty="0">
                          <a:effectLst/>
                          <a:latin typeface="Calibri" charset="0"/>
                          <a:ea typeface="宋体" charset="-122"/>
                          <a:cs typeface="Times New Roman" charset="0"/>
                        </a:rPr>
                        <a:t>Homemade rocket fuel</a:t>
                      </a:r>
                    </a:p>
                  </a:txBody>
                  <a:tcPr marL="68580" marR="68580" marT="0" marB="0"/>
                </a:tc>
                <a:tc>
                  <a:txBody>
                    <a:bodyPr/>
                    <a:lstStyle/>
                    <a:p>
                      <a:endParaRPr lang="en-US" dirty="0"/>
                    </a:p>
                  </a:txBody>
                  <a:tcPr/>
                </a:tc>
              </a:tr>
            </a:tbl>
          </a:graphicData>
        </a:graphic>
      </p:graphicFrame>
      <p:sp>
        <p:nvSpPr>
          <p:cNvPr id="8" name="Rectangle 7"/>
          <p:cNvSpPr/>
          <p:nvPr/>
        </p:nvSpPr>
        <p:spPr>
          <a:xfrm>
            <a:off x="8367821" y="2062717"/>
            <a:ext cx="1148317" cy="4274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811346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1330</TotalTime>
  <Words>678</Words>
  <Application>Microsoft Macintosh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Georgia</vt:lpstr>
      <vt:lpstr>Times New Roman</vt:lpstr>
      <vt:lpstr>宋体</vt:lpstr>
      <vt:lpstr>Vapor Trail</vt:lpstr>
      <vt:lpstr>Creating specifications and criteria for evaluating your goal/product</vt:lpstr>
      <vt:lpstr>Criteria requirements</vt:lpstr>
      <vt:lpstr>Criteria Considerations</vt:lpstr>
      <vt:lpstr>5-6 Criteria</vt:lpstr>
      <vt:lpstr>7-8 Criteria</vt:lpstr>
      <vt:lpstr>Specification – ACCESS FM</vt:lpstr>
      <vt:lpstr>OK- E.g.1</vt:lpstr>
      <vt:lpstr>Better - E.g. 2</vt:lpstr>
      <vt:lpstr>List - E.g. 3</vt:lpstr>
      <vt:lpstr>Rubric - E.g.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Marsh</dc:creator>
  <cp:lastModifiedBy>Tom Johnson</cp:lastModifiedBy>
  <cp:revision>16</cp:revision>
  <dcterms:created xsi:type="dcterms:W3CDTF">2016-09-19T02:45:40Z</dcterms:created>
  <dcterms:modified xsi:type="dcterms:W3CDTF">2017-09-07T03:20:16Z</dcterms:modified>
</cp:coreProperties>
</file>